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Roboto Mono" pitchFamily="49"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4" roundtripDataSignature="AMtx7miCsInW2nKCsB2TgzXfCH7ULeF9C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AEB88-B8B8-EB4A-93D1-E2D25AF6A516}" v="6" dt="2024-11-07T14:07:04.323"/>
    <p1510:client id="{CF56B5E4-4A00-AB4B-A702-6E5E66368682}" v="14" dt="2024-11-08T17:45:39.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Script: "Hello everyone and thank you for joining us today. My name is Matt Garlock, and I’m here with Westyn Hilliard to present our predictive analytics project on customer churn. Customer churn, or the rate at which customers stop doing business with a company, is a major concern for many industries, especially Telecommunication. Predicting and understanding the factors that lead to churn can greatly improve customer retention strategies and, ultimately, company revenue. Today, we will walk you through our findings, covering the objectives, methods, results, and insights gained from our analysis."</a:t>
            </a:r>
            <a:endParaRPr/>
          </a:p>
        </p:txBody>
      </p:sp>
      <p:sp>
        <p:nvSpPr>
          <p:cNvPr id="116" name="Google Shape;1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103fa072f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103fa072f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Script: "This correlation heatmap highlights the relationships between key numerical features and churn.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Starting with </a:t>
            </a:r>
            <a:r>
              <a:rPr lang="en-US">
                <a:solidFill>
                  <a:srgbClr val="188038"/>
                </a:solidFill>
                <a:latin typeface="Roboto Mono"/>
                <a:ea typeface="Roboto Mono"/>
                <a:cs typeface="Roboto Mono"/>
                <a:sym typeface="Roboto Mono"/>
              </a:rPr>
              <a:t>tenure</a:t>
            </a:r>
            <a:r>
              <a:rPr lang="en-US">
                <a:solidFill>
                  <a:schemeClr val="dk1"/>
                </a:solidFill>
              </a:rPr>
              <a:t>, we see a strong negative correlation with churn (-0.35). This suggests that customers with a longer tenure are less likely to leave, reinforcing the idea that building customer loyalty over time reduces churn risk.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Next, there’s a high positive correlation (0.83) between </a:t>
            </a:r>
            <a:r>
              <a:rPr lang="en-US">
                <a:solidFill>
                  <a:srgbClr val="188038"/>
                </a:solidFill>
                <a:latin typeface="Roboto Mono"/>
                <a:ea typeface="Roboto Mono"/>
                <a:cs typeface="Roboto Mono"/>
                <a:sym typeface="Roboto Mono"/>
              </a:rPr>
              <a:t>MonthlyCharges</a:t>
            </a:r>
            <a:r>
              <a:rPr lang="en-US">
                <a:solidFill>
                  <a:schemeClr val="dk1"/>
                </a:solidFill>
              </a:rPr>
              <a:t> and </a:t>
            </a:r>
            <a:r>
              <a:rPr lang="en-US">
                <a:solidFill>
                  <a:srgbClr val="188038"/>
                </a:solidFill>
                <a:latin typeface="Roboto Mono"/>
                <a:ea typeface="Roboto Mono"/>
                <a:cs typeface="Roboto Mono"/>
                <a:sym typeface="Roboto Mono"/>
              </a:rPr>
              <a:t>TotalCharges</a:t>
            </a:r>
            <a:r>
              <a:rPr lang="en-US">
                <a:solidFill>
                  <a:schemeClr val="dk1"/>
                </a:solidFill>
              </a:rPr>
              <a:t>. This is expected, as total charges generally increase with higher monthly charges and extended tenure. However, it's worth noting that </a:t>
            </a:r>
            <a:r>
              <a:rPr lang="en-US">
                <a:solidFill>
                  <a:srgbClr val="188038"/>
                </a:solidFill>
                <a:latin typeface="Roboto Mono"/>
                <a:ea typeface="Roboto Mono"/>
                <a:cs typeface="Roboto Mono"/>
                <a:sym typeface="Roboto Mono"/>
              </a:rPr>
              <a:t>MonthlyCharges</a:t>
            </a:r>
            <a:r>
              <a:rPr lang="en-US">
                <a:solidFill>
                  <a:schemeClr val="dk1"/>
                </a:solidFill>
              </a:rPr>
              <a:t> itself has a weaker correlation with churn, which implies that higher monthly costs alone are not necessarily driving customers to leave.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The churn correlation values suggest that, while monthly charges play a role, tenure has a stronger association with churn. These insights are valuable for designing retention strategies that focus on maintaining long-term relationships rather than just adjusting prices."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103fa072f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103fa072f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Script: "To conclude, our analysis identified several key factors linked to churn, including contract type, payment method, and tenure. The Gradient Boosting Machine model emerged as the most suitable for predicting churn, providing reliable insights into customer behavior. Based on these findings, we recommend that the company prioritize strategies to encourage long-term contracts, as they are strongly associated with lower churn rates.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Additionally, we suggest exploring alternatives to electronic check payments, which correlate with higher churn, to make the payment process more user-friendly and reduce attrition linked to payment friction. Furthermore, there’s an opportunity for deeper investigation into month-to-month contracts. Understanding what might make these customers feel less committed could allow for tailored retention strategies.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Our call to action is clear:</a:t>
            </a:r>
            <a:r>
              <a:rPr lang="en-US">
                <a:solidFill>
                  <a:schemeClr val="dk1"/>
                </a:solidFill>
              </a:rPr>
              <a:t> Take proactive steps to strengthen customer loyalty. By implementing targeted retention strategies for high-risk groups identified in our analysis, the company can significantly reduce churn and build a more stable, loyal customer base. Let's work together to transform these insights into actionable retention initiatives that boost both customer satisfaction and profitability."</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03fa072f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103fa072f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Script: "Looking forward, we recommend exploring feature importance in more depth to understand which specific attributes have the strongest impact on churn predictions. Another area for future work is to monitor the model in production to ensure it continues to perform well over time. Additionally, integrating customer feedback and more recent data could improve model accuracy and relevance, making it a valuable ongoing asset in the company's retention strategy."</a:t>
            </a:r>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103fa072f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103fa072f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Script: "Thank you very much for your time and attention. We hope this presentation has provided useful insights into our project and the potential of predictive analytics in customer retention. I’d be happy to answer any questions."</a:t>
            </a:r>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a:t>Script: "Our primary goal with this project was to develop a predictive model that could accurately forecast which customers are likely to leave the telecom service. The importance of this project lies in proactive customer retention. By understanding the patterns and reasons for churn, the telecom company could focus on retaining at-risk customers, addressing the causes, and implementing tailored retention strategies. This has both financial benefits—since acquiring new customers is often more costly than retaining existing ones—and improves customer satisfaction through targeted interventions.”</a:t>
            </a:r>
            <a:endParaRPr/>
          </a:p>
        </p:txBody>
      </p:sp>
      <p:sp>
        <p:nvSpPr>
          <p:cNvPr id="130" name="Google Shape;1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t>Script: "The dataset we used contained data from 7,043 customers. It includes information across four main areas: customer demographics, account details, service usage, and the churn label itself, which is our target variable. Notable columns include 'tenure,' which tells us how long a customer has been with the service; 'monthly charges' and 'total charges,' which give financial insight into each customer's usage; 'contract type,' which could be month-to-month, one-year, or two-year contracts; and several service-related columns, like 'internet service' and 'streaming TV.' These features are vital because they can signal factors that influence customer loyalty. For instance, customers with higher monthly charges or those on flexible month-to-month contracts might show different churn patterns."</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144" name="Google Shape;1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Script: "Data cleaning and preparation were crucial for ensuring reliable model results. We started by converting ‘Total Charges’ to numeric, as it was mistakenly imported as a string. Missing values were handled by dropping rows where necessary—primarily because the missing values were minimal and did not introduce bias in our data. We also encoded categorical variables like gender, payment method, and internet service type. Encoding these variables allowed us to transform them into a numerical format that our machine learning algorithms can interpret effectively. These steps ensured that all data was standardized and ready for analysis. It's worth noting that data preparation is often one of the most time-consuming parts of a project but is essential to avoid misleading results.</a:t>
            </a:r>
            <a:endParaRPr/>
          </a:p>
          <a:p>
            <a:pPr marL="0" lvl="0" indent="0" algn="l" rtl="0">
              <a:spcBef>
                <a:spcPts val="120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03fa072f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03fa072f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Script: "When deploying predictive models in sensitive areas like customer retention, we must consider the ethical implications. A predictive model could unintentionally perpetuate biases present in historical data. For instance, if certain demographics are overrepresented in churn, the model might unfairly predict higher churn for these groups. It’s essential that the model be periodically reviewed for fairness and biases, and that any retention strategies developed from these insights are applied equitably across all customer groups. Our recommendation is for the company to establish a framework for regularly assessing and correcting any unintended bias in the model predictions."</a:t>
            </a: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03fa072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103fa072f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Script: "With our cleaned and prepared data, we began the modeling process. We selected three models to evaluate: Logistic Regression, Random Forest, and Gradient Boosting Machine (GBM). Logistic Regression is commonly used for binary classification problems like this, so we could see which features had the most influence. Random Forest, an ensemble model, is effective at handling complex interactions and non-linear relationships, making it robust in many cases. GBM, another ensemble method, builds models sequentially and can capture intricate patterns in data, often achieving high predictive accuracy. We wanted to see which model could best predict churn with a balance of interpretability and performance. </a:t>
            </a:r>
            <a:r>
              <a:rPr lang="en-US">
                <a:solidFill>
                  <a:schemeClr val="dk1"/>
                </a:solidFill>
              </a:rPr>
              <a:t>After training the models, we evaluated them based on several performance metrics. The Gradient Boosting Machine model achieved the highest AUC-ROC score of 0.84, which means it’s quite effective at distinguishing between churn and non-churn customers. Looking at the confusion matrix, we can see that GBM struck a good balance between recall and precision. This is crucial in a churn scenario: high recall ensures we capture as many churn-prone customers as possible, while high precision minimizes false alarms. The results suggest that the GBM model could be deployed with confidence, as it not only performs well but also balances the need for recall and precision</a:t>
            </a:r>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03fa072f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103fa072f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Script: “Here, we can see the distribution of churned versus non-churned customers in our dataset. The majority of customers, shown on the left in blue, did not churn, while a smaller segment, shown on the right in orange, represents those who did churn. This visualization highlights a significant class imbalance, where non-churned customers outnumber churned customers by a large margin.</a:t>
            </a:r>
            <a:endParaRPr/>
          </a:p>
          <a:p>
            <a:pPr marL="0" lvl="0" indent="0" algn="l" rtl="0">
              <a:lnSpc>
                <a:spcPct val="115000"/>
              </a:lnSpc>
              <a:spcBef>
                <a:spcPts val="1200"/>
              </a:spcBef>
              <a:spcAft>
                <a:spcPts val="0"/>
              </a:spcAft>
              <a:buClr>
                <a:schemeClr val="dk1"/>
              </a:buClr>
              <a:buSzPts val="1100"/>
              <a:buFont typeface="Arial"/>
              <a:buNone/>
            </a:pPr>
            <a:r>
              <a:rPr lang="en-US"/>
              <a:t>This imbalance is crucial for our analysis because it means that our predictive models need to account for the fact that there are fewer churn cases to learn from. If left unaddressed, this imbalance could lead our models to favor predicting non-churn, resulting in missed opportunities to identify customers at risk. To handle this, we’ll need to apply techniques such as class weighting or oversampling during model training, ensuring the model remains sensitive to both churned and non-churned customers.”</a:t>
            </a:r>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03fa072f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103fa072f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Script: “This chart displays the distribution of customer tenure, which represents the number of months each customer has been with the telecom service. There are a few notable patterns here. First, there’s a large spike on the left, indicating that a significant number of customers are new or have only been with the company for a short time.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The frequency then gradually declines, with smaller groups spread across different tenure ranges. Interestingly, we also see another spike on the far right, indicating a segment of long-term customers who have stayed with the service for around 70 months.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This distribution is important because it suggests two key customer segments: new customers, who may still be deciding whether to stay, and long-term customers, who are generally more loyal. This insight can inform retention strategies—by focusing on new customers and understanding their initial needs, the company may be able to reduce early churn.”</a:t>
            </a:r>
            <a:endParaRPr b="1">
              <a:solidFill>
                <a:schemeClr val="dk1"/>
              </a:solidFill>
            </a:endParaRPr>
          </a:p>
          <a:p>
            <a:pPr marL="0" lvl="0" indent="0" algn="l" rtl="0">
              <a:spcBef>
                <a:spcPts val="1200"/>
              </a:spcBef>
              <a:spcAft>
                <a:spcPts val="0"/>
              </a:spcAft>
              <a:buNone/>
            </a:pP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03fa072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03fa072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b="1">
                <a:solidFill>
                  <a:schemeClr val="dk1"/>
                </a:solidFill>
              </a:rPr>
              <a:t>Script: “Here, we have four key insights regarding customer churn factors:</a:t>
            </a:r>
            <a:endParaRPr b="1">
              <a:solidFill>
                <a:schemeClr val="dk1"/>
              </a:solidFill>
            </a:endParaRPr>
          </a:p>
          <a:p>
            <a:pPr marL="0" lvl="0" indent="0" algn="l" rtl="0">
              <a:lnSpc>
                <a:spcPct val="115000"/>
              </a:lnSpc>
              <a:spcBef>
                <a:spcPts val="1200"/>
              </a:spcBef>
              <a:spcAft>
                <a:spcPts val="0"/>
              </a:spcAft>
              <a:buNone/>
            </a:pPr>
            <a:r>
              <a:rPr lang="en-US" b="1">
                <a:solidFill>
                  <a:schemeClr val="dk1"/>
                </a:solidFill>
              </a:rPr>
              <a:t>Gender vs. Churn:</a:t>
            </a:r>
            <a:br>
              <a:rPr lang="en-US" b="1">
                <a:solidFill>
                  <a:schemeClr val="dk1"/>
                </a:solidFill>
              </a:rPr>
            </a:br>
            <a:r>
              <a:rPr lang="en-US">
                <a:solidFill>
                  <a:schemeClr val="dk1"/>
                </a:solidFill>
              </a:rPr>
              <a:t>Our analysis shows that churn rates are quite similar across genders, indicating that gender does not play a significant role in customer loyalty or churn patterns. This suggests that retention efforts should be universally targeted across all genders rather than customized by gender.</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b="1">
                <a:solidFill>
                  <a:schemeClr val="dk1"/>
                </a:solidFill>
              </a:rPr>
              <a:t>Internet Service vs. Churn:</a:t>
            </a:r>
            <a:br>
              <a:rPr lang="en-US" b="1">
                <a:solidFill>
                  <a:schemeClr val="dk1"/>
                </a:solidFill>
              </a:rPr>
            </a:br>
            <a:r>
              <a:rPr lang="en-US">
                <a:solidFill>
                  <a:schemeClr val="dk1"/>
                </a:solidFill>
              </a:rPr>
              <a:t>Looking at Internet Service types, we observe a higher churn rate among customers with fiber optic service compared to DSL or those without internet. This could indicate potential issues with fiber optic service, perhaps in terms of quality or pricing, that the company might need to address.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rPr>
              <a:t>Contract Type vs. Churn:</a:t>
            </a:r>
            <a:br>
              <a:rPr lang="en-US" b="1">
                <a:solidFill>
                  <a:schemeClr val="dk1"/>
                </a:solidFill>
              </a:rPr>
            </a:br>
            <a:r>
              <a:rPr lang="en-US">
                <a:solidFill>
                  <a:schemeClr val="dk1"/>
                </a:solidFill>
              </a:rPr>
              <a:t>Contract type is one of the strongest indicators of churn. Customers on month-to-month contracts have a significantly higher churn rate than those on one-year or two-year contracts. This insight suggests a clear opportunity for retention strategies, such as encouraging longer-term contracts through incentives.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rPr>
              <a:t>Payment Method vs. Churn:</a:t>
            </a:r>
            <a:br>
              <a:rPr lang="en-US" b="1">
                <a:solidFill>
                  <a:schemeClr val="dk1"/>
                </a:solidFill>
              </a:rPr>
            </a:br>
            <a:r>
              <a:rPr lang="en-US">
                <a:solidFill>
                  <a:schemeClr val="dk1"/>
                </a:solidFill>
              </a:rPr>
              <a:t>We also see that customers using electronic checks have the highest churn rate among payment methods. This could indicate dissatisfaction with this payment option or an association with less committed customers. Exploring other payment options or making electronic checks more user-friendly may help reduce churn.”</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18"/>
          <p:cNvSpPr/>
          <p:nvPr/>
        </p:nvSpPr>
        <p:spPr>
          <a:xfrm>
            <a:off x="558210" y="1162033"/>
            <a:ext cx="3740700" cy="4643400"/>
          </a:xfrm>
          <a:prstGeom prst="rect">
            <a:avLst/>
          </a:prstGeom>
          <a:solidFill>
            <a:schemeClr val="lt1"/>
          </a:solidFill>
          <a:ln w="12700" cap="flat" cmpd="sng">
            <a:solidFill>
              <a:srgbClr val="E1E8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 name="Google Shape;13;p18"/>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 name="Google Shape;14;p18"/>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8"/>
          <p:cNvSpPr>
            <a:spLocks noGrp="1"/>
          </p:cNvSpPr>
          <p:nvPr>
            <p:ph type="pic" idx="2"/>
          </p:nvPr>
        </p:nvSpPr>
        <p:spPr>
          <a:xfrm>
            <a:off x="4965192" y="1161288"/>
            <a:ext cx="6729900" cy="4645200"/>
          </a:xfrm>
          <a:prstGeom prst="rect">
            <a:avLst/>
          </a:prstGeom>
          <a:noFill/>
          <a:ln>
            <a:noFill/>
          </a:ln>
        </p:spPr>
      </p:sp>
      <p:sp>
        <p:nvSpPr>
          <p:cNvPr id="16" name="Google Shape;16;p18"/>
          <p:cNvSpPr txBox="1">
            <a:spLocks noGrp="1"/>
          </p:cNvSpPr>
          <p:nvPr>
            <p:ph type="body" idx="1"/>
          </p:nvPr>
        </p:nvSpPr>
        <p:spPr>
          <a:xfrm>
            <a:off x="868680" y="3438144"/>
            <a:ext cx="3099900" cy="20574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 name="Google Shape;17;p18"/>
          <p:cNvSpPr txBox="1">
            <a:spLocks noGrp="1"/>
          </p:cNvSpPr>
          <p:nvPr>
            <p:ph type="dt" idx="10"/>
          </p:nvPr>
        </p:nvSpPr>
        <p:spPr>
          <a:xfrm>
            <a:off x="86868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9"/>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0"/>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06" name="Google Shape;106;p20"/>
          <p:cNvSpPr/>
          <p:nvPr/>
        </p:nvSpPr>
        <p:spPr>
          <a:xfrm>
            <a:off x="558210" y="1162033"/>
            <a:ext cx="3740700" cy="4643400"/>
          </a:xfrm>
          <a:prstGeom prst="rect">
            <a:avLst/>
          </a:prstGeom>
          <a:solidFill>
            <a:schemeClr val="dk1"/>
          </a:solidFill>
          <a:ln w="12700" cap="flat" cmpd="sng">
            <a:solidFill>
              <a:srgbClr val="FDFDFD"/>
            </a:solidFill>
            <a:prstDash val="solid"/>
            <a:miter lim="800000"/>
            <a:headEnd type="none" w="sm" len="sm"/>
            <a:tailEnd type="none" w="sm" len="sm"/>
          </a:ln>
          <a:effectLst>
            <a:outerShdw blurRad="50800" dist="38100" dir="2700000" algn="tl" rotWithShape="0">
              <a:schemeClr val="dk1">
                <a:alpha val="298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7" name="Google Shape;107;p20"/>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 name="Google Shape;108;p20"/>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0"/>
          <p:cNvSpPr>
            <a:spLocks noGrp="1"/>
          </p:cNvSpPr>
          <p:nvPr>
            <p:ph type="pic" idx="2"/>
          </p:nvPr>
        </p:nvSpPr>
        <p:spPr>
          <a:xfrm>
            <a:off x="4965192" y="1161288"/>
            <a:ext cx="6729900" cy="4645200"/>
          </a:xfrm>
          <a:prstGeom prst="rect">
            <a:avLst/>
          </a:prstGeom>
          <a:noFill/>
          <a:ln>
            <a:noFill/>
          </a:ln>
        </p:spPr>
      </p:sp>
      <p:sp>
        <p:nvSpPr>
          <p:cNvPr id="110" name="Google Shape;110;p20"/>
          <p:cNvSpPr txBox="1">
            <a:spLocks noGrp="1"/>
          </p:cNvSpPr>
          <p:nvPr>
            <p:ph type="body" idx="1"/>
          </p:nvPr>
        </p:nvSpPr>
        <p:spPr>
          <a:xfrm>
            <a:off x="868680" y="3438144"/>
            <a:ext cx="3099900" cy="20574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lt1"/>
              </a:buClr>
              <a:buSzPts val="1800"/>
              <a:buNone/>
              <a:defRPr sz="1800"/>
            </a:lvl1pPr>
            <a:lvl2pPr marL="914400" lvl="1" indent="-228600" algn="l">
              <a:lnSpc>
                <a:spcPct val="110000"/>
              </a:lnSpc>
              <a:spcBef>
                <a:spcPts val="500"/>
              </a:spcBef>
              <a:spcAft>
                <a:spcPts val="0"/>
              </a:spcAft>
              <a:buClr>
                <a:schemeClr val="lt1"/>
              </a:buClr>
              <a:buSzPts val="1400"/>
              <a:buNone/>
              <a:defRPr sz="1400"/>
            </a:lvl2pPr>
            <a:lvl3pPr marL="1371600" lvl="2" indent="-228600" algn="l">
              <a:lnSpc>
                <a:spcPct val="110000"/>
              </a:lnSpc>
              <a:spcBef>
                <a:spcPts val="500"/>
              </a:spcBef>
              <a:spcAft>
                <a:spcPts val="0"/>
              </a:spcAft>
              <a:buClr>
                <a:schemeClr val="lt1"/>
              </a:buClr>
              <a:buSzPts val="1200"/>
              <a:buNone/>
              <a:defRPr sz="1200"/>
            </a:lvl3pPr>
            <a:lvl4pPr marL="1828800" lvl="3" indent="-228600" algn="l">
              <a:lnSpc>
                <a:spcPct val="110000"/>
              </a:lnSpc>
              <a:spcBef>
                <a:spcPts val="500"/>
              </a:spcBef>
              <a:spcAft>
                <a:spcPts val="0"/>
              </a:spcAft>
              <a:buClr>
                <a:schemeClr val="lt1"/>
              </a:buClr>
              <a:buSzPts val="1000"/>
              <a:buNone/>
              <a:defRPr sz="1000"/>
            </a:lvl4pPr>
            <a:lvl5pPr marL="2286000" lvl="4" indent="-228600" algn="l">
              <a:lnSpc>
                <a:spcPct val="11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1" name="Google Shape;111;p20"/>
          <p:cNvSpPr txBox="1">
            <a:spLocks noGrp="1"/>
          </p:cNvSpPr>
          <p:nvPr>
            <p:ph type="dt" idx="10"/>
          </p:nvPr>
        </p:nvSpPr>
        <p:spPr>
          <a:xfrm>
            <a:off x="86868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1"/>
          <p:cNvSpPr/>
          <p:nvPr/>
        </p:nvSpPr>
        <p:spPr>
          <a:xfrm>
            <a:off x="558209" y="0"/>
            <a:ext cx="11167500" cy="2018700"/>
          </a:xfrm>
          <a:prstGeom prst="rect">
            <a:avLst/>
          </a:prstGeom>
          <a:solidFill>
            <a:schemeClr val="lt1"/>
          </a:solidFill>
          <a:ln w="9525" cap="flat" cmpd="sng">
            <a:solidFill>
              <a:srgbClr val="E1E8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22;p21"/>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 name="Google Shape;23;p21"/>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 name="Google Shape;24;p21"/>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1"/>
          <p:cNvSpPr txBox="1">
            <a:spLocks noGrp="1"/>
          </p:cNvSpPr>
          <p:nvPr>
            <p:ph type="body" idx="1"/>
          </p:nvPr>
        </p:nvSpPr>
        <p:spPr>
          <a:xfrm>
            <a:off x="1115568" y="2478024"/>
            <a:ext cx="10168200" cy="36942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1"/>
          <p:cNvSpPr txBox="1">
            <a:spLocks noGrp="1"/>
          </p:cNvSpPr>
          <p:nvPr>
            <p:ph type="dt" idx="10"/>
          </p:nvPr>
        </p:nvSpPr>
        <p:spPr>
          <a:xfrm>
            <a:off x="1115568"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22"/>
          <p:cNvSpPr txBox="1">
            <a:spLocks noGrp="1"/>
          </p:cNvSpPr>
          <p:nvPr>
            <p:ph type="ctrTitle"/>
          </p:nvPr>
        </p:nvSpPr>
        <p:spPr>
          <a:xfrm>
            <a:off x="576072" y="1124712"/>
            <a:ext cx="11036700" cy="31731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2"/>
          <p:cNvSpPr txBox="1">
            <a:spLocks noGrp="1"/>
          </p:cNvSpPr>
          <p:nvPr>
            <p:ph type="subTitle" idx="1"/>
          </p:nvPr>
        </p:nvSpPr>
        <p:spPr>
          <a:xfrm>
            <a:off x="576072" y="4727448"/>
            <a:ext cx="11036700" cy="14814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22"/>
          <p:cNvSpPr txBox="1">
            <a:spLocks noGrp="1"/>
          </p:cNvSpPr>
          <p:nvPr>
            <p:ph type="dt" idx="10"/>
          </p:nvPr>
        </p:nvSpPr>
        <p:spPr>
          <a:xfrm>
            <a:off x="576072"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sldNum" idx="12"/>
          </p:nvPr>
        </p:nvSpPr>
        <p:spPr>
          <a:xfrm>
            <a:off x="886968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2"/>
          <p:cNvSpPr/>
          <p:nvPr/>
        </p:nvSpPr>
        <p:spPr>
          <a:xfrm rot="5400000">
            <a:off x="857490" y="346833"/>
            <a:ext cx="1464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 name="Google Shape;36;p22"/>
          <p:cNvSpPr/>
          <p:nvPr/>
        </p:nvSpPr>
        <p:spPr>
          <a:xfrm rot="10800000" flipH="1">
            <a:off x="578652" y="4501189"/>
            <a:ext cx="11034600" cy="18300"/>
          </a:xfrm>
          <a:prstGeom prst="rect">
            <a:avLst/>
          </a:prstGeom>
          <a:solidFill>
            <a:srgbClr val="BCC8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23"/>
          <p:cNvSpPr/>
          <p:nvPr/>
        </p:nvSpPr>
        <p:spPr>
          <a:xfrm>
            <a:off x="558210" y="4981421"/>
            <a:ext cx="11135100" cy="822900"/>
          </a:xfrm>
          <a:prstGeom prst="rect">
            <a:avLst/>
          </a:prstGeom>
          <a:solidFill>
            <a:schemeClr val="lt1"/>
          </a:solidFill>
          <a:ln w="12700" cap="flat" cmpd="sng">
            <a:solidFill>
              <a:srgbClr val="E1E8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 name="Google Shape;39;p23"/>
          <p:cNvSpPr/>
          <p:nvPr/>
        </p:nvSpPr>
        <p:spPr>
          <a:xfrm>
            <a:off x="498834" y="5118581"/>
            <a:ext cx="146400" cy="54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 name="Google Shape;40;p23"/>
          <p:cNvSpPr txBox="1">
            <a:spLocks noGrp="1"/>
          </p:cNvSpPr>
          <p:nvPr>
            <p:ph type="title"/>
          </p:nvPr>
        </p:nvSpPr>
        <p:spPr>
          <a:xfrm>
            <a:off x="557784" y="640080"/>
            <a:ext cx="10890600" cy="4114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600"/>
              <a:buFont typeface="Aria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3"/>
          <p:cNvSpPr txBox="1">
            <a:spLocks noGrp="1"/>
          </p:cNvSpPr>
          <p:nvPr>
            <p:ph type="body" idx="1"/>
          </p:nvPr>
        </p:nvSpPr>
        <p:spPr>
          <a:xfrm>
            <a:off x="841248" y="5102352"/>
            <a:ext cx="10607100" cy="58530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4"/>
          <p:cNvSpPr/>
          <p:nvPr/>
        </p:nvSpPr>
        <p:spPr>
          <a:xfrm>
            <a:off x="558209" y="0"/>
            <a:ext cx="11167500" cy="2018700"/>
          </a:xfrm>
          <a:prstGeom prst="rect">
            <a:avLst/>
          </a:prstGeom>
          <a:solidFill>
            <a:schemeClr val="lt1"/>
          </a:solidFill>
          <a:ln w="9525" cap="flat" cmpd="sng">
            <a:solidFill>
              <a:srgbClr val="E1E8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 name="Google Shape;47;p24"/>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8" name="Google Shape;48;p24"/>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 name="Google Shape;49;p24"/>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4"/>
          <p:cNvSpPr txBox="1">
            <a:spLocks noGrp="1"/>
          </p:cNvSpPr>
          <p:nvPr>
            <p:ph type="body" idx="1"/>
          </p:nvPr>
        </p:nvSpPr>
        <p:spPr>
          <a:xfrm>
            <a:off x="1115568" y="2478024"/>
            <a:ext cx="4937700" cy="36942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4"/>
          <p:cNvSpPr txBox="1">
            <a:spLocks noGrp="1"/>
          </p:cNvSpPr>
          <p:nvPr>
            <p:ph type="body" idx="2"/>
          </p:nvPr>
        </p:nvSpPr>
        <p:spPr>
          <a:xfrm>
            <a:off x="6345936" y="2478024"/>
            <a:ext cx="4937700" cy="36942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4"/>
          <p:cNvSpPr txBox="1">
            <a:spLocks noGrp="1"/>
          </p:cNvSpPr>
          <p:nvPr>
            <p:ph type="dt" idx="10"/>
          </p:nvPr>
        </p:nvSpPr>
        <p:spPr>
          <a:xfrm>
            <a:off x="1115568"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25"/>
          <p:cNvSpPr/>
          <p:nvPr/>
        </p:nvSpPr>
        <p:spPr>
          <a:xfrm>
            <a:off x="558209" y="0"/>
            <a:ext cx="11167500" cy="2018700"/>
          </a:xfrm>
          <a:prstGeom prst="rect">
            <a:avLst/>
          </a:prstGeom>
          <a:solidFill>
            <a:schemeClr val="lt1"/>
          </a:solidFill>
          <a:ln w="9525" cap="flat" cmpd="sng">
            <a:solidFill>
              <a:srgbClr val="E1E8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 name="Google Shape;57;p25"/>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 name="Google Shape;58;p25"/>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 name="Google Shape;59;p25"/>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1115568" y="2372650"/>
            <a:ext cx="49377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5"/>
          <p:cNvSpPr txBox="1">
            <a:spLocks noGrp="1"/>
          </p:cNvSpPr>
          <p:nvPr>
            <p:ph type="body" idx="2"/>
          </p:nvPr>
        </p:nvSpPr>
        <p:spPr>
          <a:xfrm>
            <a:off x="1115568" y="3203688"/>
            <a:ext cx="4937700" cy="2968500"/>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Clr>
                <a:schemeClr val="dk1"/>
              </a:buClr>
              <a:buSzPts val="2400"/>
              <a:buChar char="•"/>
              <a:defRPr sz="2400"/>
            </a:lvl1pPr>
            <a:lvl2pPr marL="914400" lvl="1" indent="-355600" algn="l">
              <a:lnSpc>
                <a:spcPct val="110000"/>
              </a:lnSpc>
              <a:spcBef>
                <a:spcPts val="500"/>
              </a:spcBef>
              <a:spcAft>
                <a:spcPts val="0"/>
              </a:spcAft>
              <a:buClr>
                <a:schemeClr val="dk1"/>
              </a:buClr>
              <a:buSzPts val="2000"/>
              <a:buChar char="•"/>
              <a:defRPr sz="2000"/>
            </a:lvl2pPr>
            <a:lvl3pPr marL="1371600" lvl="2" indent="-342900" algn="l">
              <a:lnSpc>
                <a:spcPct val="110000"/>
              </a:lnSpc>
              <a:spcBef>
                <a:spcPts val="500"/>
              </a:spcBef>
              <a:spcAft>
                <a:spcPts val="0"/>
              </a:spcAft>
              <a:buClr>
                <a:schemeClr val="dk1"/>
              </a:buClr>
              <a:buSzPts val="1800"/>
              <a:buChar char="•"/>
              <a:defRPr sz="1800"/>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5"/>
          <p:cNvSpPr txBox="1">
            <a:spLocks noGrp="1"/>
          </p:cNvSpPr>
          <p:nvPr>
            <p:ph type="body" idx="3"/>
          </p:nvPr>
        </p:nvSpPr>
        <p:spPr>
          <a:xfrm>
            <a:off x="6345936" y="2372650"/>
            <a:ext cx="49377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2400"/>
              <a:buNone/>
              <a:defRPr sz="2400" b="1" cap="none"/>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25"/>
          <p:cNvSpPr txBox="1">
            <a:spLocks noGrp="1"/>
          </p:cNvSpPr>
          <p:nvPr>
            <p:ph type="body" idx="4"/>
          </p:nvPr>
        </p:nvSpPr>
        <p:spPr>
          <a:xfrm>
            <a:off x="6345936" y="3203687"/>
            <a:ext cx="4937700" cy="2968500"/>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Clr>
                <a:schemeClr val="dk1"/>
              </a:buClr>
              <a:buSzPts val="2400"/>
              <a:buChar char="•"/>
              <a:defRPr sz="2400"/>
            </a:lvl1pPr>
            <a:lvl2pPr marL="914400" lvl="1" indent="-355600" algn="l">
              <a:lnSpc>
                <a:spcPct val="110000"/>
              </a:lnSpc>
              <a:spcBef>
                <a:spcPts val="500"/>
              </a:spcBef>
              <a:spcAft>
                <a:spcPts val="0"/>
              </a:spcAft>
              <a:buClr>
                <a:schemeClr val="dk1"/>
              </a:buClr>
              <a:buSzPts val="2000"/>
              <a:buChar char="•"/>
              <a:defRPr sz="2000"/>
            </a:lvl2pPr>
            <a:lvl3pPr marL="1371600" lvl="2" indent="-342900" algn="l">
              <a:lnSpc>
                <a:spcPct val="110000"/>
              </a:lnSpc>
              <a:spcBef>
                <a:spcPts val="500"/>
              </a:spcBef>
              <a:spcAft>
                <a:spcPts val="0"/>
              </a:spcAft>
              <a:buClr>
                <a:schemeClr val="dk1"/>
              </a:buClr>
              <a:buSzPts val="1800"/>
              <a:buChar char="•"/>
              <a:defRPr sz="1800"/>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5"/>
          <p:cNvSpPr txBox="1">
            <a:spLocks noGrp="1"/>
          </p:cNvSpPr>
          <p:nvPr>
            <p:ph type="dt" idx="10"/>
          </p:nvPr>
        </p:nvSpPr>
        <p:spPr>
          <a:xfrm>
            <a:off x="1115568"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6"/>
          <p:cNvSpPr/>
          <p:nvPr/>
        </p:nvSpPr>
        <p:spPr>
          <a:xfrm>
            <a:off x="665853" y="1533525"/>
            <a:ext cx="10917000" cy="3791100"/>
          </a:xfrm>
          <a:prstGeom prst="rect">
            <a:avLst/>
          </a:prstGeom>
          <a:solidFill>
            <a:schemeClr val="lt1"/>
          </a:solidFill>
          <a:ln w="12700" cap="flat" cmpd="sng">
            <a:solidFill>
              <a:srgbClr val="E1E8EF"/>
            </a:solidFill>
            <a:prstDash val="solid"/>
            <a:miter lim="800000"/>
            <a:headEnd type="none" w="sm" len="sm"/>
            <a:tailEnd type="none" w="sm" len="sm"/>
          </a:ln>
          <a:effectLst>
            <a:outerShdw blurRad="50800" dist="38100" dir="2700000" algn="tl" rotWithShape="0">
              <a:srgbClr val="CFCBCB">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 name="Google Shape;69;p26"/>
          <p:cNvSpPr/>
          <p:nvPr/>
        </p:nvSpPr>
        <p:spPr>
          <a:xfrm>
            <a:off x="609084" y="2971798"/>
            <a:ext cx="128100"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0" name="Google Shape;70;p26"/>
          <p:cNvSpPr txBox="1">
            <a:spLocks noGrp="1"/>
          </p:cNvSpPr>
          <p:nvPr>
            <p:ph type="title"/>
          </p:nvPr>
        </p:nvSpPr>
        <p:spPr>
          <a:xfrm>
            <a:off x="1078992" y="1938528"/>
            <a:ext cx="10177200" cy="2990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28"/>
          <p:cNvSpPr/>
          <p:nvPr/>
        </p:nvSpPr>
        <p:spPr>
          <a:xfrm>
            <a:off x="558210" y="1162033"/>
            <a:ext cx="3740700" cy="4643400"/>
          </a:xfrm>
          <a:prstGeom prst="rect">
            <a:avLst/>
          </a:prstGeom>
          <a:solidFill>
            <a:schemeClr val="lt1"/>
          </a:solidFill>
          <a:ln w="12700" cap="flat" cmpd="sng">
            <a:solidFill>
              <a:srgbClr val="E1E8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0" name="Google Shape;80;p28"/>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1" name="Google Shape;81;p28"/>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8"/>
          <p:cNvSpPr txBox="1">
            <a:spLocks noGrp="1"/>
          </p:cNvSpPr>
          <p:nvPr>
            <p:ph type="body" idx="1"/>
          </p:nvPr>
        </p:nvSpPr>
        <p:spPr>
          <a:xfrm>
            <a:off x="4965192" y="1709928"/>
            <a:ext cx="6729900" cy="4096500"/>
          </a:xfrm>
          <a:prstGeom prst="rect">
            <a:avLst/>
          </a:prstGeom>
          <a:noFill/>
          <a:ln>
            <a:noFill/>
          </a:ln>
        </p:spPr>
        <p:txBody>
          <a:bodyPr spcFirstLastPara="1" wrap="square" lIns="91425" tIns="45700" rIns="91425" bIns="45700" anchor="t" anchorCtr="0">
            <a:normAutofit/>
          </a:bodyPr>
          <a:lstStyle>
            <a:lvl1pPr marL="457200" lvl="0" indent="-406400" algn="l">
              <a:lnSpc>
                <a:spcPct val="110000"/>
              </a:lnSpc>
              <a:spcBef>
                <a:spcPts val="1000"/>
              </a:spcBef>
              <a:spcAft>
                <a:spcPts val="0"/>
              </a:spcAft>
              <a:buClr>
                <a:schemeClr val="dk1"/>
              </a:buClr>
              <a:buSzPts val="2800"/>
              <a:buChar char="•"/>
              <a:defRPr sz="2800"/>
            </a:lvl1pPr>
            <a:lvl2pPr marL="914400" lvl="1" indent="-381000" algn="l">
              <a:lnSpc>
                <a:spcPct val="110000"/>
              </a:lnSpc>
              <a:spcBef>
                <a:spcPts val="500"/>
              </a:spcBef>
              <a:spcAft>
                <a:spcPts val="0"/>
              </a:spcAft>
              <a:buClr>
                <a:schemeClr val="dk1"/>
              </a:buClr>
              <a:buSzPts val="2400"/>
              <a:buChar char="•"/>
              <a:defRPr sz="2400"/>
            </a:lvl2pPr>
            <a:lvl3pPr marL="1371600" lvl="2" indent="-355600" algn="l">
              <a:lnSpc>
                <a:spcPct val="110000"/>
              </a:lnSpc>
              <a:spcBef>
                <a:spcPts val="500"/>
              </a:spcBef>
              <a:spcAft>
                <a:spcPts val="0"/>
              </a:spcAft>
              <a:buClr>
                <a:schemeClr val="dk1"/>
              </a:buClr>
              <a:buSzPts val="2000"/>
              <a:buChar char="•"/>
              <a:defRPr sz="20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3" name="Google Shape;83;p28"/>
          <p:cNvSpPr txBox="1">
            <a:spLocks noGrp="1"/>
          </p:cNvSpPr>
          <p:nvPr>
            <p:ph type="body" idx="2"/>
          </p:nvPr>
        </p:nvSpPr>
        <p:spPr>
          <a:xfrm>
            <a:off x="868680" y="3429000"/>
            <a:ext cx="3099900" cy="20664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800"/>
              <a:buNone/>
              <a:defRPr sz="18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4" name="Google Shape;84;p28"/>
          <p:cNvSpPr txBox="1">
            <a:spLocks noGrp="1"/>
          </p:cNvSpPr>
          <p:nvPr>
            <p:ph type="dt" idx="10"/>
          </p:nvPr>
        </p:nvSpPr>
        <p:spPr>
          <a:xfrm>
            <a:off x="86868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381000" algn="l">
              <a:lnSpc>
                <a:spcPct val="11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Arial"/>
                <a:ea typeface="Arial"/>
                <a:cs typeface="Arial"/>
                <a:sym typeface="Arial"/>
              </a:defRPr>
            </a:lvl1pPr>
            <a:lvl2pPr marL="0" marR="0" lvl="1" indent="0" algn="r">
              <a:spcBef>
                <a:spcPts val="0"/>
              </a:spcBef>
              <a:buNone/>
              <a:defRPr sz="1200" b="0" i="0" u="none" strike="noStrike" cap="none">
                <a:solidFill>
                  <a:srgbClr val="888888"/>
                </a:solidFill>
                <a:latin typeface="Arial"/>
                <a:ea typeface="Arial"/>
                <a:cs typeface="Arial"/>
                <a:sym typeface="Arial"/>
              </a:defRPr>
            </a:lvl2pPr>
            <a:lvl3pPr marL="0" marR="0" lvl="2" indent="0" algn="r">
              <a:spcBef>
                <a:spcPts val="0"/>
              </a:spcBef>
              <a:buNone/>
              <a:defRPr sz="1200" b="0" i="0" u="none" strike="noStrike" cap="none">
                <a:solidFill>
                  <a:srgbClr val="888888"/>
                </a:solidFill>
                <a:latin typeface="Arial"/>
                <a:ea typeface="Arial"/>
                <a:cs typeface="Arial"/>
                <a:sym typeface="Arial"/>
              </a:defRPr>
            </a:lvl3pPr>
            <a:lvl4pPr marL="0" marR="0" lvl="3" indent="0" algn="r">
              <a:spcBef>
                <a:spcPts val="0"/>
              </a:spcBef>
              <a:buNone/>
              <a:defRPr sz="1200" b="0" i="0" u="none" strike="noStrike" cap="none">
                <a:solidFill>
                  <a:srgbClr val="888888"/>
                </a:solidFill>
                <a:latin typeface="Arial"/>
                <a:ea typeface="Arial"/>
                <a:cs typeface="Arial"/>
                <a:sym typeface="Arial"/>
              </a:defRPr>
            </a:lvl4pPr>
            <a:lvl5pPr marL="0" marR="0" lvl="4" indent="0" algn="r">
              <a:spcBef>
                <a:spcPts val="0"/>
              </a:spcBef>
              <a:buNone/>
              <a:defRPr sz="1200" b="0" i="0" u="none" strike="noStrike" cap="none">
                <a:solidFill>
                  <a:srgbClr val="888888"/>
                </a:solidFill>
                <a:latin typeface="Arial"/>
                <a:ea typeface="Arial"/>
                <a:cs typeface="Arial"/>
                <a:sym typeface="Arial"/>
              </a:defRPr>
            </a:lvl5pPr>
            <a:lvl6pPr marL="0" marR="0" lvl="5" indent="0" algn="r">
              <a:spcBef>
                <a:spcPts val="0"/>
              </a:spcBef>
              <a:buNone/>
              <a:defRPr sz="1200" b="0" i="0" u="none" strike="noStrike" cap="none">
                <a:solidFill>
                  <a:srgbClr val="888888"/>
                </a:solidFill>
                <a:latin typeface="Arial"/>
                <a:ea typeface="Arial"/>
                <a:cs typeface="Arial"/>
                <a:sym typeface="Arial"/>
              </a:defRPr>
            </a:lvl6pPr>
            <a:lvl7pPr marL="0" marR="0" lvl="6" indent="0" algn="r">
              <a:spcBef>
                <a:spcPts val="0"/>
              </a:spcBef>
              <a:buNone/>
              <a:defRPr sz="1200" b="0" i="0" u="none" strike="noStrike" cap="none">
                <a:solidFill>
                  <a:srgbClr val="888888"/>
                </a:solidFill>
                <a:latin typeface="Arial"/>
                <a:ea typeface="Arial"/>
                <a:cs typeface="Arial"/>
                <a:sym typeface="Arial"/>
              </a:defRPr>
            </a:lvl7pPr>
            <a:lvl8pPr marL="0" marR="0" lvl="7" indent="0" algn="r">
              <a:spcBef>
                <a:spcPts val="0"/>
              </a:spcBef>
              <a:buNone/>
              <a:defRPr sz="1200" b="0" i="0" u="none" strike="noStrike" cap="none">
                <a:solidFill>
                  <a:srgbClr val="888888"/>
                </a:solidFill>
                <a:latin typeface="Arial"/>
                <a:ea typeface="Arial"/>
                <a:cs typeface="Arial"/>
                <a:sym typeface="Arial"/>
              </a:defRPr>
            </a:lvl8pPr>
            <a:lvl9pPr marL="0" marR="0" lvl="8" indent="0" algn="r">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381000" algn="l">
              <a:lnSpc>
                <a:spcPct val="11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55600" algn="l">
              <a:lnSpc>
                <a:spcPct val="11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a:lnSpc>
                <a:spcPct val="11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a:lnSpc>
                <a:spcPct val="11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a:lnSpc>
                <a:spcPct val="11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02" name="Google Shape;102;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3" name="Google Shape;103;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4" name="Google Shape;104;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lt1"/>
                </a:solidFill>
                <a:latin typeface="Arial"/>
                <a:ea typeface="Arial"/>
                <a:cs typeface="Arial"/>
                <a:sym typeface="Arial"/>
              </a:defRPr>
            </a:lvl1pPr>
            <a:lvl2pPr marL="0" marR="0" lvl="1" indent="0" algn="r">
              <a:spcBef>
                <a:spcPts val="0"/>
              </a:spcBef>
              <a:buNone/>
              <a:defRPr sz="1200" b="0" i="0" u="none" strike="noStrike" cap="none">
                <a:solidFill>
                  <a:schemeClr val="lt1"/>
                </a:solidFill>
                <a:latin typeface="Arial"/>
                <a:ea typeface="Arial"/>
                <a:cs typeface="Arial"/>
                <a:sym typeface="Arial"/>
              </a:defRPr>
            </a:lvl2pPr>
            <a:lvl3pPr marL="0" marR="0" lvl="2" indent="0" algn="r">
              <a:spcBef>
                <a:spcPts val="0"/>
              </a:spcBef>
              <a:buNone/>
              <a:defRPr sz="1200" b="0" i="0" u="none" strike="noStrike" cap="none">
                <a:solidFill>
                  <a:schemeClr val="lt1"/>
                </a:solidFill>
                <a:latin typeface="Arial"/>
                <a:ea typeface="Arial"/>
                <a:cs typeface="Arial"/>
                <a:sym typeface="Arial"/>
              </a:defRPr>
            </a:lvl3pPr>
            <a:lvl4pPr marL="0" marR="0" lvl="3" indent="0" algn="r">
              <a:spcBef>
                <a:spcPts val="0"/>
              </a:spcBef>
              <a:buNone/>
              <a:defRPr sz="1200" b="0" i="0" u="none" strike="noStrike" cap="none">
                <a:solidFill>
                  <a:schemeClr val="lt1"/>
                </a:solidFill>
                <a:latin typeface="Arial"/>
                <a:ea typeface="Arial"/>
                <a:cs typeface="Arial"/>
                <a:sym typeface="Arial"/>
              </a:defRPr>
            </a:lvl4pPr>
            <a:lvl5pPr marL="0" marR="0" lvl="4" indent="0" algn="r">
              <a:spcBef>
                <a:spcPts val="0"/>
              </a:spcBef>
              <a:buNone/>
              <a:defRPr sz="1200" b="0" i="0" u="none" strike="noStrike" cap="none">
                <a:solidFill>
                  <a:schemeClr val="lt1"/>
                </a:solidFill>
                <a:latin typeface="Arial"/>
                <a:ea typeface="Arial"/>
                <a:cs typeface="Arial"/>
                <a:sym typeface="Arial"/>
              </a:defRPr>
            </a:lvl5pPr>
            <a:lvl6pPr marL="0" marR="0" lvl="5" indent="0" algn="r">
              <a:spcBef>
                <a:spcPts val="0"/>
              </a:spcBef>
              <a:buNone/>
              <a:defRPr sz="1200" b="0" i="0" u="none" strike="noStrike" cap="none">
                <a:solidFill>
                  <a:schemeClr val="lt1"/>
                </a:solidFill>
                <a:latin typeface="Arial"/>
                <a:ea typeface="Arial"/>
                <a:cs typeface="Arial"/>
                <a:sym typeface="Arial"/>
              </a:defRPr>
            </a:lvl6pPr>
            <a:lvl7pPr marL="0" marR="0" lvl="6" indent="0" algn="r">
              <a:spcBef>
                <a:spcPts val="0"/>
              </a:spcBef>
              <a:buNone/>
              <a:defRPr sz="1200" b="0" i="0" u="none" strike="noStrike" cap="none">
                <a:solidFill>
                  <a:schemeClr val="lt1"/>
                </a:solidFill>
                <a:latin typeface="Arial"/>
                <a:ea typeface="Arial"/>
                <a:cs typeface="Arial"/>
                <a:sym typeface="Arial"/>
              </a:defRPr>
            </a:lvl7pPr>
            <a:lvl8pPr marL="0" marR="0" lvl="7" indent="0" algn="r">
              <a:spcBef>
                <a:spcPts val="0"/>
              </a:spcBef>
              <a:buNone/>
              <a:defRPr sz="1200" b="0" i="0" u="none" strike="noStrike" cap="none">
                <a:solidFill>
                  <a:schemeClr val="lt1"/>
                </a:solidFill>
                <a:latin typeface="Arial"/>
                <a:ea typeface="Arial"/>
                <a:cs typeface="Arial"/>
                <a:sym typeface="Arial"/>
              </a:defRPr>
            </a:lvl8pPr>
            <a:lvl9pPr marL="0" marR="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blastchar/telco-customer-chur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creativecommons.org/licenses/by-sa/3.0/" TargetMode="External"/><Relationship Id="rId4" Type="http://schemas.openxmlformats.org/officeDocument/2006/relationships/hyperlink" Target="https://www.getrealphilippines.com/2016/07/family-ties-bin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1"/>
          <p:cNvSpPr/>
          <p:nvPr/>
        </p:nvSpPr>
        <p:spPr>
          <a:xfrm rot="5400000">
            <a:off x="857544" y="346791"/>
            <a:ext cx="146304"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9" name="Google Shape;119;p1"/>
          <p:cNvSpPr/>
          <p:nvPr/>
        </p:nvSpPr>
        <p:spPr>
          <a:xfrm rot="10800000" flipH="1">
            <a:off x="578652" y="4501201"/>
            <a:ext cx="11034696" cy="18288"/>
          </a:xfrm>
          <a:prstGeom prst="rect">
            <a:avLst/>
          </a:prstGeom>
          <a:solidFill>
            <a:srgbClr val="BCC8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0" name="Google Shape;120;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1"/>
          <p:cNvSpPr/>
          <p:nvPr/>
        </p:nvSpPr>
        <p:spPr>
          <a:xfrm>
            <a:off x="0" y="0"/>
            <a:ext cx="4959047" cy="6858000"/>
          </a:xfrm>
          <a:custGeom>
            <a:avLst/>
            <a:gdLst/>
            <a:ahLst/>
            <a:cxnLst/>
            <a:rect l="l" t="t" r="r" b="b"/>
            <a:pathLst>
              <a:path w="4959047" h="6858000" extrusionOk="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w="9525" cap="flat" cmpd="sng">
            <a:solidFill>
              <a:srgbClr val="E1E8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2" name="Google Shape;122;p1"/>
          <p:cNvSpPr/>
          <p:nvPr/>
        </p:nvSpPr>
        <p:spPr>
          <a:xfrm>
            <a:off x="0" y="0"/>
            <a:ext cx="4948887" cy="6858000"/>
          </a:xfrm>
          <a:custGeom>
            <a:avLst/>
            <a:gdLst/>
            <a:ahLst/>
            <a:cxnLst/>
            <a:rect l="l" t="t" r="r" b="b"/>
            <a:pathLst>
              <a:path w="4948887" h="6858000" extrusionOk="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3" name="Google Shape;123;p1"/>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800"/>
              <a:buFont typeface="Arial"/>
              <a:buNone/>
            </a:pPr>
            <a:r>
              <a:rPr lang="en-US" sz="4800"/>
              <a:t>Telecom Customer Churn</a:t>
            </a:r>
            <a:endParaRPr/>
          </a:p>
        </p:txBody>
      </p:sp>
      <p:sp>
        <p:nvSpPr>
          <p:cNvPr id="124" name="Google Shape;124;p1"/>
          <p:cNvSpPr txBox="1">
            <a:spLocks noGrp="1"/>
          </p:cNvSpPr>
          <p:nvPr>
            <p:ph type="body" idx="1"/>
          </p:nvPr>
        </p:nvSpPr>
        <p:spPr>
          <a:xfrm>
            <a:off x="477981" y="4872922"/>
            <a:ext cx="3933306" cy="1208141"/>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r>
              <a:rPr lang="en-US" sz="2000"/>
              <a:t>By: Westyn Hilliard and Matthew Garlock</a:t>
            </a:r>
            <a:endParaRPr/>
          </a:p>
        </p:txBody>
      </p:sp>
      <p:sp>
        <p:nvSpPr>
          <p:cNvPr id="125" name="Google Shape;125;p1"/>
          <p:cNvSpPr/>
          <p:nvPr/>
        </p:nvSpPr>
        <p:spPr>
          <a:xfrm rot="5400000">
            <a:off x="759921" y="346791"/>
            <a:ext cx="146304"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6" name="Google Shape;126;p1"/>
          <p:cNvSpPr/>
          <p:nvPr/>
        </p:nvSpPr>
        <p:spPr>
          <a:xfrm>
            <a:off x="481029" y="4546920"/>
            <a:ext cx="4023360" cy="18288"/>
          </a:xfrm>
          <a:prstGeom prst="rect">
            <a:avLst/>
          </a:prstGeom>
          <a:solidFill>
            <a:srgbClr val="BCC8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27" name="Google Shape;127;p1"/>
          <p:cNvPicPr preferRelativeResize="0"/>
          <p:nvPr/>
        </p:nvPicPr>
        <p:blipFill rotWithShape="1">
          <a:blip r:embed="rId3">
            <a:alphaModFix/>
          </a:blip>
          <a:srcRect t="8838" r="-2" b="12417"/>
          <a:stretch/>
        </p:blipFill>
        <p:spPr>
          <a:xfrm>
            <a:off x="5414356" y="1549260"/>
            <a:ext cx="6408836" cy="36082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5"/>
        <p:cNvGrpSpPr/>
        <p:nvPr/>
      </p:nvGrpSpPr>
      <p:grpSpPr>
        <a:xfrm>
          <a:off x="0" y="0"/>
          <a:ext cx="0" cy="0"/>
          <a:chOff x="0" y="0"/>
          <a:chExt cx="0" cy="0"/>
        </a:xfrm>
      </p:grpSpPr>
      <p:sp>
        <p:nvSpPr>
          <p:cNvPr id="206" name="Google Shape;206;g3103fa072fc_0_65"/>
          <p:cNvSpPr txBox="1">
            <a:spLocks noGrp="1"/>
          </p:cNvSpPr>
          <p:nvPr>
            <p:ph type="title"/>
          </p:nvPr>
        </p:nvSpPr>
        <p:spPr>
          <a:xfrm>
            <a:off x="7094798" y="437625"/>
            <a:ext cx="4500000" cy="1710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Correlation Heatmap</a:t>
            </a:r>
            <a:endParaRPr>
              <a:solidFill>
                <a:schemeClr val="accent1"/>
              </a:solidFill>
            </a:endParaRPr>
          </a:p>
        </p:txBody>
      </p:sp>
      <p:sp>
        <p:nvSpPr>
          <p:cNvPr id="207" name="Google Shape;207;g3103fa072fc_0_65"/>
          <p:cNvSpPr txBox="1">
            <a:spLocks noGrp="1"/>
          </p:cNvSpPr>
          <p:nvPr>
            <p:ph type="body" idx="1"/>
          </p:nvPr>
        </p:nvSpPr>
        <p:spPr>
          <a:xfrm>
            <a:off x="7094800" y="1509924"/>
            <a:ext cx="4383900" cy="4465200"/>
          </a:xfrm>
          <a:prstGeom prst="rect">
            <a:avLst/>
          </a:prstGeom>
        </p:spPr>
        <p:txBody>
          <a:bodyPr spcFirstLastPara="1" wrap="square" lIns="91425" tIns="45700" rIns="91425" bIns="45700" anchor="t" anchorCtr="0">
            <a:normAutofit fontScale="70000" lnSpcReduction="20000"/>
          </a:bodyPr>
          <a:lstStyle/>
          <a:p>
            <a:pPr marL="0" marR="190500" lvl="0" indent="0" algn="l" rtl="0">
              <a:lnSpc>
                <a:spcPct val="100000"/>
              </a:lnSpc>
              <a:spcBef>
                <a:spcPts val="1000"/>
              </a:spcBef>
              <a:spcAft>
                <a:spcPts val="0"/>
              </a:spcAft>
              <a:buClr>
                <a:schemeClr val="dk1"/>
              </a:buClr>
              <a:buSzPct val="48868"/>
              <a:buFont typeface="Arial"/>
              <a:buNone/>
            </a:pPr>
            <a:endParaRPr sz="2250" b="1">
              <a:solidFill>
                <a:schemeClr val="dk1"/>
              </a:solidFill>
              <a:highlight>
                <a:srgbClr val="FFFFFF"/>
              </a:highlight>
            </a:endParaRPr>
          </a:p>
          <a:p>
            <a:pPr marL="457200" lvl="0" indent="-352064" algn="l" rtl="0">
              <a:lnSpc>
                <a:spcPct val="115000"/>
              </a:lnSpc>
              <a:spcBef>
                <a:spcPts val="1100"/>
              </a:spcBef>
              <a:spcAft>
                <a:spcPts val="0"/>
              </a:spcAft>
              <a:buClr>
                <a:schemeClr val="dk1"/>
              </a:buClr>
              <a:buSzPct val="100000"/>
              <a:buChar char="●"/>
            </a:pPr>
            <a:r>
              <a:rPr lang="en-US" sz="2777" b="1">
                <a:solidFill>
                  <a:schemeClr val="accent1"/>
                </a:solidFill>
              </a:rPr>
              <a:t>Tenure and Churn:</a:t>
            </a:r>
            <a:r>
              <a:rPr lang="en-US" sz="2777">
                <a:solidFill>
                  <a:schemeClr val="accent1"/>
                </a:solidFill>
              </a:rPr>
              <a:t> </a:t>
            </a:r>
            <a:r>
              <a:rPr lang="en-US" sz="2777">
                <a:solidFill>
                  <a:schemeClr val="dk1"/>
                </a:solidFill>
              </a:rPr>
              <a:t>Moderate negative correlation (-0.35) — longer tenure means lower churn.</a:t>
            </a:r>
            <a:endParaRPr sz="2777">
              <a:solidFill>
                <a:schemeClr val="dk1"/>
              </a:solidFill>
            </a:endParaRPr>
          </a:p>
          <a:p>
            <a:pPr marL="457200" lvl="0" indent="-352064" algn="l" rtl="0">
              <a:lnSpc>
                <a:spcPct val="115000"/>
              </a:lnSpc>
              <a:spcBef>
                <a:spcPts val="0"/>
              </a:spcBef>
              <a:spcAft>
                <a:spcPts val="0"/>
              </a:spcAft>
              <a:buClr>
                <a:schemeClr val="dk1"/>
              </a:buClr>
              <a:buSzPct val="100000"/>
              <a:buChar char="●"/>
            </a:pPr>
            <a:r>
              <a:rPr lang="en-US" sz="2777" b="1">
                <a:solidFill>
                  <a:schemeClr val="accent1"/>
                </a:solidFill>
              </a:rPr>
              <a:t>TotalCharges and Tenure</a:t>
            </a:r>
            <a:r>
              <a:rPr lang="en-US" sz="2777" b="1">
                <a:solidFill>
                  <a:schemeClr val="dk1"/>
                </a:solidFill>
              </a:rPr>
              <a:t>:</a:t>
            </a:r>
            <a:r>
              <a:rPr lang="en-US" sz="2777">
                <a:solidFill>
                  <a:schemeClr val="dk1"/>
                </a:solidFill>
              </a:rPr>
              <a:t> Strong positive correlation (0.83) — higher total charges usually mean longer tenure.</a:t>
            </a:r>
            <a:endParaRPr sz="2777">
              <a:solidFill>
                <a:schemeClr val="dk1"/>
              </a:solidFill>
            </a:endParaRPr>
          </a:p>
          <a:p>
            <a:pPr marL="0" lvl="0" indent="0" algn="l" rtl="0">
              <a:lnSpc>
                <a:spcPct val="115000"/>
              </a:lnSpc>
              <a:spcBef>
                <a:spcPts val="1100"/>
              </a:spcBef>
              <a:spcAft>
                <a:spcPts val="0"/>
              </a:spcAft>
              <a:buClr>
                <a:schemeClr val="dk1"/>
              </a:buClr>
              <a:buSzPct val="39602"/>
              <a:buFont typeface="Arial"/>
              <a:buNone/>
            </a:pPr>
            <a:r>
              <a:rPr lang="en-US" sz="2777" b="1">
                <a:solidFill>
                  <a:schemeClr val="dk1"/>
                </a:solidFill>
              </a:rPr>
              <a:t>Insight:</a:t>
            </a:r>
            <a:endParaRPr sz="2777" b="1">
              <a:solidFill>
                <a:schemeClr val="dk1"/>
              </a:solidFill>
            </a:endParaRPr>
          </a:p>
          <a:p>
            <a:pPr marL="457200" lvl="0" indent="-352064" algn="l" rtl="0">
              <a:lnSpc>
                <a:spcPct val="115000"/>
              </a:lnSpc>
              <a:spcBef>
                <a:spcPts val="1100"/>
              </a:spcBef>
              <a:spcAft>
                <a:spcPts val="0"/>
              </a:spcAft>
              <a:buClr>
                <a:schemeClr val="dk1"/>
              </a:buClr>
              <a:buSzPct val="100000"/>
              <a:buChar char="●"/>
            </a:pPr>
            <a:r>
              <a:rPr lang="en-US" sz="2777" b="1">
                <a:solidFill>
                  <a:schemeClr val="accent1"/>
                </a:solidFill>
              </a:rPr>
              <a:t>Retention Focus:</a:t>
            </a:r>
            <a:r>
              <a:rPr lang="en-US" sz="2777">
                <a:solidFill>
                  <a:schemeClr val="dk1"/>
                </a:solidFill>
              </a:rPr>
              <a:t> Shorter-tenure customers are more prone to churn, indicating a need for early engagement.</a:t>
            </a:r>
            <a:endParaRPr sz="2777">
              <a:solidFill>
                <a:schemeClr val="dk1"/>
              </a:solidFill>
            </a:endParaRPr>
          </a:p>
          <a:p>
            <a:pPr marL="0" lvl="0" indent="0" algn="l" rtl="0">
              <a:spcBef>
                <a:spcPts val="1000"/>
              </a:spcBef>
              <a:spcAft>
                <a:spcPts val="0"/>
              </a:spcAft>
              <a:buNone/>
            </a:pPr>
            <a:endParaRPr>
              <a:highlight>
                <a:schemeClr val="dk1"/>
              </a:highlight>
            </a:endParaRPr>
          </a:p>
        </p:txBody>
      </p:sp>
      <p:pic>
        <p:nvPicPr>
          <p:cNvPr id="208" name="Google Shape;208;g3103fa072fc_0_65"/>
          <p:cNvPicPr preferRelativeResize="0"/>
          <p:nvPr/>
        </p:nvPicPr>
        <p:blipFill>
          <a:blip r:embed="rId5">
            <a:alphaModFix/>
          </a:blip>
          <a:stretch>
            <a:fillRect/>
          </a:stretch>
        </p:blipFill>
        <p:spPr>
          <a:xfrm>
            <a:off x="92900" y="437625"/>
            <a:ext cx="6576851" cy="5537400"/>
          </a:xfrm>
          <a:prstGeom prst="rect">
            <a:avLst/>
          </a:prstGeom>
          <a:noFill/>
          <a:ln>
            <a:noFill/>
          </a:ln>
        </p:spPr>
      </p:pic>
      <p:pic>
        <p:nvPicPr>
          <p:cNvPr id="2" name="Audio Recording Nov 7, 2024 at 9:02:56 AM">
            <a:hlinkClick r:id="" action="ppaction://media"/>
            <a:extLst>
              <a:ext uri="{FF2B5EF4-FFF2-40B4-BE49-F238E27FC236}">
                <a16:creationId xmlns:a16="http://schemas.microsoft.com/office/drawing/2014/main" id="{8EF86537-F203-7572-DBD8-9D007E722F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88398" y="582996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12"/>
        <p:cNvGrpSpPr/>
        <p:nvPr/>
      </p:nvGrpSpPr>
      <p:grpSpPr>
        <a:xfrm>
          <a:off x="0" y="0"/>
          <a:ext cx="0" cy="0"/>
          <a:chOff x="0" y="0"/>
          <a:chExt cx="0" cy="0"/>
        </a:xfrm>
      </p:grpSpPr>
      <p:sp>
        <p:nvSpPr>
          <p:cNvPr id="213" name="Google Shape;213;g3103fa072fc_0_72"/>
          <p:cNvSpPr txBox="1">
            <a:spLocks noGrp="1"/>
          </p:cNvSpPr>
          <p:nvPr>
            <p:ph type="title"/>
          </p:nvPr>
        </p:nvSpPr>
        <p:spPr>
          <a:xfrm>
            <a:off x="5487646" y="215400"/>
            <a:ext cx="5685000" cy="1710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Conclude and Insights</a:t>
            </a:r>
            <a:endParaRPr>
              <a:solidFill>
                <a:schemeClr val="accent1"/>
              </a:solidFill>
            </a:endParaRPr>
          </a:p>
        </p:txBody>
      </p:sp>
      <p:sp>
        <p:nvSpPr>
          <p:cNvPr id="214" name="Google Shape;214;g3103fa072fc_0_72"/>
          <p:cNvSpPr txBox="1">
            <a:spLocks noGrp="1"/>
          </p:cNvSpPr>
          <p:nvPr>
            <p:ph type="body" idx="1"/>
          </p:nvPr>
        </p:nvSpPr>
        <p:spPr>
          <a:xfrm>
            <a:off x="5487650" y="1277602"/>
            <a:ext cx="6200100" cy="4190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1200"/>
              </a:spcBef>
              <a:spcAft>
                <a:spcPts val="0"/>
              </a:spcAft>
              <a:buClr>
                <a:schemeClr val="dk1"/>
              </a:buClr>
              <a:buSzPts val="2400"/>
              <a:buChar char="●"/>
            </a:pPr>
            <a:r>
              <a:rPr lang="en-US" sz="2400">
                <a:solidFill>
                  <a:schemeClr val="dk1"/>
                </a:solidFill>
              </a:rPr>
              <a:t>We recommend that the company prioritize strategies to encourage long-term contracts, as they are strongly associated with lower churn rates.</a:t>
            </a:r>
            <a:endParaRPr sz="2400">
              <a:solidFill>
                <a:schemeClr val="dk1"/>
              </a:solidFill>
            </a:endParaRPr>
          </a:p>
          <a:p>
            <a:pPr marL="457200" lvl="0" indent="-381000" algn="l" rtl="0">
              <a:lnSpc>
                <a:spcPct val="115000"/>
              </a:lnSpc>
              <a:spcBef>
                <a:spcPts val="0"/>
              </a:spcBef>
              <a:spcAft>
                <a:spcPts val="0"/>
              </a:spcAft>
              <a:buClr>
                <a:schemeClr val="dk1"/>
              </a:buClr>
              <a:buSzPts val="2400"/>
              <a:buChar char="●"/>
            </a:pPr>
            <a:r>
              <a:rPr lang="en-US" sz="2400">
                <a:solidFill>
                  <a:schemeClr val="dk1"/>
                </a:solidFill>
              </a:rPr>
              <a:t>Alternatives to Electronic Check Payments</a:t>
            </a:r>
            <a:endParaRPr sz="2400">
              <a:solidFill>
                <a:schemeClr val="dk1"/>
              </a:solidFill>
            </a:endParaRPr>
          </a:p>
          <a:p>
            <a:pPr marL="457200" lvl="0" indent="-381000" algn="l" rtl="0">
              <a:lnSpc>
                <a:spcPct val="115000"/>
              </a:lnSpc>
              <a:spcBef>
                <a:spcPts val="0"/>
              </a:spcBef>
              <a:spcAft>
                <a:spcPts val="0"/>
              </a:spcAft>
              <a:buClr>
                <a:schemeClr val="dk1"/>
              </a:buClr>
              <a:buSzPts val="2400"/>
              <a:buChar char="●"/>
            </a:pPr>
            <a:r>
              <a:rPr lang="en-US" sz="2400">
                <a:solidFill>
                  <a:schemeClr val="dk1"/>
                </a:solidFill>
              </a:rPr>
              <a:t>Strengthen Customer Loyalty</a:t>
            </a:r>
            <a:endParaRPr sz="2400">
              <a:solidFill>
                <a:schemeClr val="dk1"/>
              </a:solidFill>
            </a:endParaRPr>
          </a:p>
          <a:p>
            <a:pPr marL="457200" lvl="0" indent="-381000" algn="l" rtl="0">
              <a:lnSpc>
                <a:spcPct val="115000"/>
              </a:lnSpc>
              <a:spcBef>
                <a:spcPts val="0"/>
              </a:spcBef>
              <a:spcAft>
                <a:spcPts val="0"/>
              </a:spcAft>
              <a:buClr>
                <a:schemeClr val="dk1"/>
              </a:buClr>
              <a:buSzPts val="2400"/>
              <a:buChar char="●"/>
            </a:pPr>
            <a:r>
              <a:rPr lang="en-US" sz="2400">
                <a:solidFill>
                  <a:schemeClr val="dk1"/>
                </a:solidFill>
              </a:rPr>
              <a:t>Implement Targeted Retention Strategies</a:t>
            </a:r>
            <a:endParaRPr sz="2400">
              <a:solidFill>
                <a:schemeClr val="dk1"/>
              </a:solidFill>
            </a:endParaRPr>
          </a:p>
          <a:p>
            <a:pPr marL="0" lvl="0" indent="0" algn="l" rtl="0">
              <a:spcBef>
                <a:spcPts val="1200"/>
              </a:spcBef>
              <a:spcAft>
                <a:spcPts val="0"/>
              </a:spcAft>
              <a:buNone/>
            </a:pPr>
            <a:endParaRPr/>
          </a:p>
        </p:txBody>
      </p:sp>
      <p:pic>
        <p:nvPicPr>
          <p:cNvPr id="215" name="Google Shape;215;g3103fa072fc_0_72"/>
          <p:cNvPicPr preferRelativeResize="0"/>
          <p:nvPr/>
        </p:nvPicPr>
        <p:blipFill>
          <a:blip r:embed="rId5">
            <a:alphaModFix/>
          </a:blip>
          <a:stretch>
            <a:fillRect/>
          </a:stretch>
        </p:blipFill>
        <p:spPr>
          <a:xfrm>
            <a:off x="275600" y="215400"/>
            <a:ext cx="4272026" cy="6084874"/>
          </a:xfrm>
          <a:prstGeom prst="rect">
            <a:avLst/>
          </a:prstGeom>
          <a:noFill/>
          <a:ln>
            <a:noFill/>
          </a:ln>
        </p:spPr>
      </p:pic>
      <p:pic>
        <p:nvPicPr>
          <p:cNvPr id="2" name="Audio Recording Nov 7, 2024 at 9:05:23 AM">
            <a:hlinkClick r:id="" action="ppaction://media"/>
            <a:extLst>
              <a:ext uri="{FF2B5EF4-FFF2-40B4-BE49-F238E27FC236}">
                <a16:creationId xmlns:a16="http://schemas.microsoft.com/office/drawing/2014/main" id="{8CAF062D-E69D-B9B2-2512-13AEE07E21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81350" y="589387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
        <p:cNvGrpSpPr/>
        <p:nvPr/>
      </p:nvGrpSpPr>
      <p:grpSpPr>
        <a:xfrm>
          <a:off x="0" y="0"/>
          <a:ext cx="0" cy="0"/>
          <a:chOff x="0" y="0"/>
          <a:chExt cx="0" cy="0"/>
        </a:xfrm>
      </p:grpSpPr>
      <p:sp>
        <p:nvSpPr>
          <p:cNvPr id="220" name="Google Shape;220;g3103fa072fc_0_55"/>
          <p:cNvSpPr txBox="1">
            <a:spLocks noGrp="1"/>
          </p:cNvSpPr>
          <p:nvPr>
            <p:ph type="title"/>
          </p:nvPr>
        </p:nvSpPr>
        <p:spPr>
          <a:xfrm>
            <a:off x="7150625" y="553325"/>
            <a:ext cx="3099900" cy="741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Future Steps</a:t>
            </a:r>
            <a:endParaRPr>
              <a:solidFill>
                <a:schemeClr val="accent1"/>
              </a:solidFill>
            </a:endParaRPr>
          </a:p>
        </p:txBody>
      </p:sp>
      <p:sp>
        <p:nvSpPr>
          <p:cNvPr id="221" name="Google Shape;221;g3103fa072fc_0_55"/>
          <p:cNvSpPr txBox="1">
            <a:spLocks noGrp="1"/>
          </p:cNvSpPr>
          <p:nvPr>
            <p:ph type="body" idx="1"/>
          </p:nvPr>
        </p:nvSpPr>
        <p:spPr>
          <a:xfrm>
            <a:off x="6266150" y="1487775"/>
            <a:ext cx="5106300" cy="1986300"/>
          </a:xfrm>
          <a:prstGeom prst="rect">
            <a:avLst/>
          </a:prstGeom>
        </p:spPr>
        <p:txBody>
          <a:bodyPr spcFirstLastPara="1" wrap="square" lIns="91425" tIns="45700" rIns="91425" bIns="45700" anchor="t" anchorCtr="0">
            <a:normAutofit/>
          </a:bodyPr>
          <a:lstStyle/>
          <a:p>
            <a:pPr marL="457200" lvl="0" indent="-425450" algn="l" rtl="0">
              <a:lnSpc>
                <a:spcPct val="115000"/>
              </a:lnSpc>
              <a:spcBef>
                <a:spcPts val="1200"/>
              </a:spcBef>
              <a:spcAft>
                <a:spcPts val="0"/>
              </a:spcAft>
              <a:buClr>
                <a:schemeClr val="dk1"/>
              </a:buClr>
              <a:buSzPts val="3100"/>
              <a:buChar char="●"/>
            </a:pPr>
            <a:r>
              <a:rPr lang="en-US" sz="2400">
                <a:solidFill>
                  <a:schemeClr val="dk1"/>
                </a:solidFill>
              </a:rPr>
              <a:t>Exploring Feature Importance</a:t>
            </a:r>
            <a:endParaRPr sz="2400">
              <a:solidFill>
                <a:schemeClr val="dk1"/>
              </a:solidFill>
            </a:endParaRPr>
          </a:p>
          <a:p>
            <a:pPr marL="457200" lvl="0" indent="-381000" algn="l" rtl="0">
              <a:lnSpc>
                <a:spcPct val="115000"/>
              </a:lnSpc>
              <a:spcBef>
                <a:spcPts val="0"/>
              </a:spcBef>
              <a:spcAft>
                <a:spcPts val="0"/>
              </a:spcAft>
              <a:buClr>
                <a:schemeClr val="dk1"/>
              </a:buClr>
              <a:buSzPts val="2400"/>
              <a:buChar char="●"/>
            </a:pPr>
            <a:r>
              <a:rPr lang="en-US" sz="2400">
                <a:solidFill>
                  <a:schemeClr val="dk1"/>
                </a:solidFill>
              </a:rPr>
              <a:t>Monitor the Model in Production</a:t>
            </a:r>
            <a:endParaRPr sz="2400">
              <a:solidFill>
                <a:schemeClr val="dk1"/>
              </a:solidFill>
            </a:endParaRPr>
          </a:p>
          <a:p>
            <a:pPr marL="457200" lvl="0" indent="-381000" algn="l" rtl="0">
              <a:lnSpc>
                <a:spcPct val="115000"/>
              </a:lnSpc>
              <a:spcBef>
                <a:spcPts val="0"/>
              </a:spcBef>
              <a:spcAft>
                <a:spcPts val="0"/>
              </a:spcAft>
              <a:buClr>
                <a:schemeClr val="dk1"/>
              </a:buClr>
              <a:buSzPts val="2400"/>
              <a:buChar char="●"/>
            </a:pPr>
            <a:r>
              <a:rPr lang="en-US" sz="2400">
                <a:solidFill>
                  <a:schemeClr val="dk1"/>
                </a:solidFill>
              </a:rPr>
              <a:t>Integrating Customer Feedback</a:t>
            </a:r>
            <a:endParaRPr sz="2400">
              <a:solidFill>
                <a:schemeClr val="dk1"/>
              </a:solidFill>
            </a:endParaRPr>
          </a:p>
        </p:txBody>
      </p:sp>
      <p:pic>
        <p:nvPicPr>
          <p:cNvPr id="1026" name="Picture 2" descr="Data Science Process - GeeksforGeeks">
            <a:extLst>
              <a:ext uri="{FF2B5EF4-FFF2-40B4-BE49-F238E27FC236}">
                <a16:creationId xmlns:a16="http://schemas.microsoft.com/office/drawing/2014/main" id="{AC7727F9-0BB9-1CC6-9EE4-672D81F5D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69" y="1123036"/>
            <a:ext cx="5474368" cy="470207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Nov 7, 2024 at 9:06:25 AM">
            <a:hlinkClick r:id="" action="ppaction://media"/>
            <a:extLst>
              <a:ext uri="{FF2B5EF4-FFF2-40B4-BE49-F238E27FC236}">
                <a16:creationId xmlns:a16="http://schemas.microsoft.com/office/drawing/2014/main" id="{B2C79E4B-3146-F9C1-4704-A201208355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2631" y="582511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6"/>
        <p:cNvGrpSpPr/>
        <p:nvPr/>
      </p:nvGrpSpPr>
      <p:grpSpPr>
        <a:xfrm>
          <a:off x="0" y="0"/>
          <a:ext cx="0" cy="0"/>
          <a:chOff x="0" y="0"/>
          <a:chExt cx="0" cy="0"/>
        </a:xfrm>
      </p:grpSpPr>
      <p:pic>
        <p:nvPicPr>
          <p:cNvPr id="227" name="Google Shape;227;g3103fa072fc_0_93"/>
          <p:cNvPicPr preferRelativeResize="0"/>
          <p:nvPr/>
        </p:nvPicPr>
        <p:blipFill>
          <a:blip r:embed="rId5">
            <a:alphaModFix/>
          </a:blip>
          <a:stretch>
            <a:fillRect/>
          </a:stretch>
        </p:blipFill>
        <p:spPr>
          <a:xfrm>
            <a:off x="432113" y="681225"/>
            <a:ext cx="11327775" cy="5495549"/>
          </a:xfrm>
          <a:prstGeom prst="rect">
            <a:avLst/>
          </a:prstGeom>
          <a:noFill/>
          <a:ln>
            <a:noFill/>
          </a:ln>
        </p:spPr>
      </p:pic>
      <p:pic>
        <p:nvPicPr>
          <p:cNvPr id="2" name="Audio Recording Nov 7, 2024 at 9:07:04 AM">
            <a:hlinkClick r:id="" action="ppaction://media"/>
            <a:extLst>
              <a:ext uri="{FF2B5EF4-FFF2-40B4-BE49-F238E27FC236}">
                <a16:creationId xmlns:a16="http://schemas.microsoft.com/office/drawing/2014/main" id="{AD7BD583-75D6-F12D-F2A0-ABEF00E874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4126" y="589413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1"/>
        <p:cNvGrpSpPr/>
        <p:nvPr/>
      </p:nvGrpSpPr>
      <p:grpSpPr>
        <a:xfrm>
          <a:off x="0" y="0"/>
          <a:ext cx="0" cy="0"/>
          <a:chOff x="0" y="0"/>
          <a:chExt cx="0" cy="0"/>
        </a:xfrm>
      </p:grpSpPr>
      <p:sp>
        <p:nvSpPr>
          <p:cNvPr id="232" name="Google Shape;232;p16"/>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t>RESOURCES</a:t>
            </a:r>
            <a:endParaRPr/>
          </a:p>
        </p:txBody>
      </p:sp>
      <p:sp>
        <p:nvSpPr>
          <p:cNvPr id="233" name="Google Shape;233;p16"/>
          <p:cNvSpPr txBox="1">
            <a:spLocks noGrp="1"/>
          </p:cNvSpPr>
          <p:nvPr>
            <p:ph type="body" idx="1"/>
          </p:nvPr>
        </p:nvSpPr>
        <p:spPr>
          <a:xfrm>
            <a:off x="1115575" y="2478025"/>
            <a:ext cx="10168200" cy="4103100"/>
          </a:xfrm>
          <a:prstGeom prst="rect">
            <a:avLst/>
          </a:prstGeom>
          <a:noFill/>
          <a:ln>
            <a:noFill/>
          </a:ln>
        </p:spPr>
        <p:txBody>
          <a:bodyPr spcFirstLastPara="1" wrap="square" lIns="91425" tIns="45700" rIns="91425" bIns="45700" anchor="t" anchorCtr="0">
            <a:noAutofit/>
          </a:bodyPr>
          <a:lstStyle/>
          <a:p>
            <a:pPr marL="0" lvl="0" indent="0" algn="ctr" rtl="0">
              <a:lnSpc>
                <a:spcPct val="104347"/>
              </a:lnSpc>
              <a:spcBef>
                <a:spcPts val="0"/>
              </a:spcBef>
              <a:spcAft>
                <a:spcPts val="0"/>
              </a:spcAft>
              <a:buNone/>
            </a:pPr>
            <a:endParaRPr sz="1200">
              <a:latin typeface="Times New Roman"/>
              <a:ea typeface="Times New Roman"/>
              <a:cs typeface="Times New Roman"/>
              <a:sym typeface="Times New Roman"/>
            </a:endParaRPr>
          </a:p>
          <a:p>
            <a:pPr marL="0" lvl="0" indent="0" algn="ctr" rtl="0">
              <a:lnSpc>
                <a:spcPct val="104347"/>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References</a:t>
            </a:r>
            <a:endParaRPr sz="1200">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BlastChar. (2018, February 23). </a:t>
            </a:r>
            <a:r>
              <a:rPr lang="en-US" sz="1200" i="1">
                <a:latin typeface="Times New Roman"/>
                <a:ea typeface="Times New Roman"/>
                <a:cs typeface="Times New Roman"/>
                <a:sym typeface="Times New Roman"/>
              </a:rPr>
              <a:t>Telco customer churn</a:t>
            </a:r>
            <a:r>
              <a:rPr lang="en-US" sz="1200">
                <a:latin typeface="Times New Roman"/>
                <a:ea typeface="Times New Roman"/>
                <a:cs typeface="Times New Roman"/>
                <a:sym typeface="Times New Roman"/>
              </a:rPr>
              <a:t>. Kaggle. Retrieved from</a:t>
            </a:r>
            <a:endParaRPr sz="1200">
              <a:latin typeface="Times New Roman"/>
              <a:ea typeface="Times New Roman"/>
              <a:cs typeface="Times New Roman"/>
              <a:sym typeface="Times New Roman"/>
            </a:endParaRPr>
          </a:p>
          <a:p>
            <a:pPr marL="457200" lvl="0" indent="12700" algn="l" rtl="0">
              <a:lnSpc>
                <a:spcPct val="218181"/>
              </a:lnSpc>
              <a:spcBef>
                <a:spcPts val="0"/>
              </a:spcBef>
              <a:spcAft>
                <a:spcPts val="0"/>
              </a:spcAft>
              <a:buClr>
                <a:schemeClr val="dk1"/>
              </a:buClr>
              <a:buSzPts val="1100"/>
              <a:buFont typeface="Arial"/>
              <a:buNone/>
            </a:pPr>
            <a:r>
              <a:rPr lang="en-US"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https://www.kaggle.com/datasets/blastchar/telco-customer-churn</a:t>
            </a:r>
            <a:endParaRPr sz="1200" u="sng">
              <a:solidFill>
                <a:srgbClr val="1155CC"/>
              </a:solidFill>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McCarthy, J., &amp; Bogdan, R. (2022). </a:t>
            </a:r>
            <a:r>
              <a:rPr lang="en-US" sz="1200" i="1">
                <a:latin typeface="Times New Roman"/>
                <a:ea typeface="Times New Roman"/>
                <a:cs typeface="Times New Roman"/>
                <a:sym typeface="Times New Roman"/>
              </a:rPr>
              <a:t>Customer Retention Strategies in the Telecom Industry</a:t>
            </a:r>
            <a:r>
              <a:rPr lang="en-US"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0" algn="l" rtl="0">
              <a:lnSpc>
                <a:spcPct val="218181"/>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Journal of Business Research, 115, 123-134. https://doi.org/10.1016/j.jbusres.2021.08.022</a:t>
            </a:r>
            <a:endParaRPr sz="1200">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Chen, T., &amp; Guestrin, C. (2016). </a:t>
            </a:r>
            <a:r>
              <a:rPr lang="en-US" sz="1200" i="1">
                <a:latin typeface="Times New Roman"/>
                <a:ea typeface="Times New Roman"/>
                <a:cs typeface="Times New Roman"/>
                <a:sym typeface="Times New Roman"/>
              </a:rPr>
              <a:t>XGBoost: A scalable tree boosting system</a:t>
            </a:r>
            <a:r>
              <a:rPr lang="en-US" sz="1200">
                <a:latin typeface="Times New Roman"/>
                <a:ea typeface="Times New Roman"/>
                <a:cs typeface="Times New Roman"/>
                <a:sym typeface="Times New Roman"/>
              </a:rPr>
              <a:t>. In Proceedings of</a:t>
            </a:r>
            <a:endParaRPr sz="1200">
              <a:latin typeface="Times New Roman"/>
              <a:ea typeface="Times New Roman"/>
              <a:cs typeface="Times New Roman"/>
              <a:sym typeface="Times New Roman"/>
            </a:endParaRPr>
          </a:p>
          <a:p>
            <a:pPr marL="457200" lvl="0" indent="0" algn="l" rtl="0">
              <a:lnSpc>
                <a:spcPct val="218181"/>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The 22nd ACM SIGKDD International Conference on Knowledge Discovery and Data Mining (pp. 785-794). https://doi.org/10.1145/2939672.2939785</a:t>
            </a:r>
            <a:endParaRPr sz="1200">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Verbeke, W., Martens, D., Mues, C., &amp; Baesens, B. (2011). </a:t>
            </a:r>
            <a:r>
              <a:rPr lang="en-US" sz="1200" i="1">
                <a:latin typeface="Times New Roman"/>
                <a:ea typeface="Times New Roman"/>
                <a:cs typeface="Times New Roman"/>
                <a:sym typeface="Times New Roman"/>
              </a:rPr>
              <a:t>Building comprehensible customer</a:t>
            </a:r>
            <a:endParaRPr sz="1200" i="1">
              <a:latin typeface="Times New Roman"/>
              <a:ea typeface="Times New Roman"/>
              <a:cs typeface="Times New Roman"/>
              <a:sym typeface="Times New Roman"/>
            </a:endParaRPr>
          </a:p>
          <a:p>
            <a:pPr marL="457200" lvl="0" indent="0" algn="l" rtl="0">
              <a:lnSpc>
                <a:spcPct val="218181"/>
              </a:lnSpc>
              <a:spcBef>
                <a:spcPts val="0"/>
              </a:spcBef>
              <a:spcAft>
                <a:spcPts val="0"/>
              </a:spcAft>
              <a:buClr>
                <a:schemeClr val="dk1"/>
              </a:buClr>
              <a:buSzPts val="1100"/>
              <a:buFont typeface="Arial"/>
              <a:buNone/>
            </a:pPr>
            <a:r>
              <a:rPr lang="en-US" sz="1200" i="1">
                <a:latin typeface="Times New Roman"/>
                <a:ea typeface="Times New Roman"/>
                <a:cs typeface="Times New Roman"/>
                <a:sym typeface="Times New Roman"/>
              </a:rPr>
              <a:t>churn prediction models with advanced rule induction techniques</a:t>
            </a:r>
            <a:r>
              <a:rPr lang="en-US" sz="1200">
                <a:latin typeface="Times New Roman"/>
                <a:ea typeface="Times New Roman"/>
                <a:cs typeface="Times New Roman"/>
                <a:sym typeface="Times New Roman"/>
              </a:rPr>
              <a:t>. Expert Systems with Applications, 38(3), 2354-2364. https://doi.org/10.1016/j.eswa.2010.08.023</a:t>
            </a:r>
            <a:endParaRPr sz="1200">
              <a:latin typeface="Times New Roman"/>
              <a:ea typeface="Times New Roman"/>
              <a:cs typeface="Times New Roman"/>
              <a:sym typeface="Times New Roman"/>
            </a:endParaRPr>
          </a:p>
          <a:p>
            <a:pPr marL="0" lvl="0" indent="0" algn="l" rtl="0">
              <a:lnSpc>
                <a:spcPct val="90000"/>
              </a:lnSpc>
              <a:spcBef>
                <a:spcPts val="1000"/>
              </a:spcBef>
              <a:spcAft>
                <a:spcPts val="0"/>
              </a:spcAft>
              <a:buNone/>
            </a:pPr>
            <a:endParaRPr sz="130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dk1"/>
              </a:buClr>
              <a:buSzPts val="2220"/>
              <a:buNone/>
            </a:pPr>
            <a:endParaRPr sz="1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sp>
        <p:nvSpPr>
          <p:cNvPr id="132" name="Google Shape;132;p2"/>
          <p:cNvSpPr/>
          <p:nvPr/>
        </p:nvSpPr>
        <p:spPr>
          <a:xfrm rot="5400000">
            <a:off x="857544" y="346791"/>
            <a:ext cx="146304"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rot="10800000" flipH="1">
            <a:off x="578652" y="4501201"/>
            <a:ext cx="11034696" cy="18288"/>
          </a:xfrm>
          <a:prstGeom prst="rect">
            <a:avLst/>
          </a:prstGeom>
          <a:solidFill>
            <a:srgbClr val="FBFB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4" name="Google Shape;134;p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5" name="Google Shape;135;p2"/>
          <p:cNvPicPr preferRelativeResize="0">
            <a:picLocks noGrp="1"/>
          </p:cNvPicPr>
          <p:nvPr>
            <p:ph type="pic" idx="2"/>
          </p:nvPr>
        </p:nvPicPr>
        <p:blipFill rotWithShape="1">
          <a:blip r:embed="rId3">
            <a:alphaModFix/>
          </a:blip>
          <a:srcRect l="7655" r="7658" b="2"/>
          <a:stretch/>
        </p:blipFill>
        <p:spPr>
          <a:xfrm>
            <a:off x="3523488" y="10"/>
            <a:ext cx="8668512" cy="6857990"/>
          </a:xfrm>
          <a:prstGeom prst="rect">
            <a:avLst/>
          </a:prstGeom>
          <a:noFill/>
          <a:ln>
            <a:noFill/>
          </a:ln>
        </p:spPr>
      </p:pic>
      <p:sp>
        <p:nvSpPr>
          <p:cNvPr id="136" name="Google Shape;136;p2"/>
          <p:cNvSpPr/>
          <p:nvPr/>
        </p:nvSpPr>
        <p:spPr>
          <a:xfrm>
            <a:off x="3" y="0"/>
            <a:ext cx="9339300"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 name="Google Shape;137;p2"/>
          <p:cNvSpPr txBox="1">
            <a:spLocks noGrp="1"/>
          </p:cNvSpPr>
          <p:nvPr>
            <p:ph type="title"/>
          </p:nvPr>
        </p:nvSpPr>
        <p:spPr>
          <a:xfrm>
            <a:off x="477975" y="1122369"/>
            <a:ext cx="4023300" cy="1493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4800"/>
              <a:t>GOAL</a:t>
            </a:r>
            <a:endParaRPr/>
          </a:p>
        </p:txBody>
      </p:sp>
      <p:sp>
        <p:nvSpPr>
          <p:cNvPr id="138" name="Google Shape;138;p2"/>
          <p:cNvSpPr txBox="1">
            <a:spLocks noGrp="1"/>
          </p:cNvSpPr>
          <p:nvPr>
            <p:ph type="body" idx="1"/>
          </p:nvPr>
        </p:nvSpPr>
        <p:spPr>
          <a:xfrm>
            <a:off x="478042" y="3427747"/>
            <a:ext cx="4023300" cy="1208100"/>
          </a:xfrm>
          <a:prstGeom prst="rect">
            <a:avLst/>
          </a:prstGeom>
          <a:noFill/>
          <a:ln>
            <a:noFill/>
          </a:ln>
        </p:spPr>
        <p:txBody>
          <a:bodyPr spcFirstLastPara="1" wrap="square" lIns="91425" tIns="45700" rIns="91425" bIns="45700" anchor="t" anchorCtr="0">
            <a:normAutofit fontScale="92500"/>
          </a:bodyPr>
          <a:lstStyle/>
          <a:p>
            <a:pPr marL="457200" lvl="0" indent="-346075" algn="l" rtl="0">
              <a:lnSpc>
                <a:spcPct val="110000"/>
              </a:lnSpc>
              <a:spcBef>
                <a:spcPts val="0"/>
              </a:spcBef>
              <a:spcAft>
                <a:spcPts val="0"/>
              </a:spcAft>
              <a:buSzPct val="100000"/>
              <a:buChar char="●"/>
            </a:pPr>
            <a:r>
              <a:rPr lang="en-US" sz="2000"/>
              <a:t>Forecasting Predictive Model</a:t>
            </a:r>
            <a:endParaRPr sz="2000"/>
          </a:p>
          <a:p>
            <a:pPr marL="457200" lvl="0" indent="-346075" algn="l" rtl="0">
              <a:lnSpc>
                <a:spcPct val="110000"/>
              </a:lnSpc>
              <a:spcBef>
                <a:spcPts val="0"/>
              </a:spcBef>
              <a:spcAft>
                <a:spcPts val="0"/>
              </a:spcAft>
              <a:buSzPct val="100000"/>
              <a:buChar char="●"/>
            </a:pPr>
            <a:r>
              <a:rPr lang="en-US" sz="2000"/>
              <a:t>Proactive Customer Retention</a:t>
            </a:r>
            <a:endParaRPr sz="2000"/>
          </a:p>
          <a:p>
            <a:pPr marL="457200" lvl="0" indent="-346075" algn="l" rtl="0">
              <a:lnSpc>
                <a:spcPct val="110000"/>
              </a:lnSpc>
              <a:spcBef>
                <a:spcPts val="0"/>
              </a:spcBef>
              <a:spcAft>
                <a:spcPts val="0"/>
              </a:spcAft>
              <a:buSzPct val="100000"/>
              <a:buChar char="●"/>
            </a:pPr>
            <a:r>
              <a:rPr lang="en-US" sz="2000"/>
              <a:t>Improve Customer Satisfaction</a:t>
            </a:r>
            <a:endParaRPr sz="2000"/>
          </a:p>
        </p:txBody>
      </p:sp>
      <p:sp>
        <p:nvSpPr>
          <p:cNvPr id="139" name="Google Shape;139;p2"/>
          <p:cNvSpPr/>
          <p:nvPr/>
        </p:nvSpPr>
        <p:spPr>
          <a:xfrm rot="5400000">
            <a:off x="759921" y="346791"/>
            <a:ext cx="146304"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500842" y="2966470"/>
            <a:ext cx="3977700" cy="1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1" name="Google Shape;141;p2"/>
          <p:cNvSpPr txBox="1"/>
          <p:nvPr/>
        </p:nvSpPr>
        <p:spPr>
          <a:xfrm>
            <a:off x="9525886" y="6657945"/>
            <a:ext cx="2666114"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rgbClr val="FFFFFF"/>
                </a:solidFill>
                <a:latin typeface="Arial"/>
                <a:ea typeface="Arial"/>
                <a:cs typeface="Arial"/>
                <a:sym typeface="Arial"/>
                <a:hlinkClick r:id="rId5">
                  <a:extLst>
                    <a:ext uri="{A12FA001-AC4F-418D-AE19-62706E023703}">
                      <ahyp:hlinkClr xmlns:ahyp="http://schemas.microsoft.com/office/drawing/2018/hyperlinkcolor" val="tx"/>
                    </a:ext>
                  </a:extLst>
                </a:hlinkClick>
              </a:rPr>
              <a:t>CC BY-SA</a:t>
            </a:r>
            <a:r>
              <a:rPr lang="en-US" sz="700" b="0" i="0" u="none" strike="noStrike" cap="none">
                <a:solidFill>
                  <a:srgbClr val="FFFFFF"/>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4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45"/>
        <p:cNvGrpSpPr/>
        <p:nvPr/>
      </p:nvGrpSpPr>
      <p:grpSpPr>
        <a:xfrm>
          <a:off x="0" y="0"/>
          <a:ext cx="0" cy="0"/>
          <a:chOff x="0" y="0"/>
          <a:chExt cx="0" cy="0"/>
        </a:xfrm>
      </p:grpSpPr>
      <p:sp>
        <p:nvSpPr>
          <p:cNvPr id="146" name="Google Shape;146;p3"/>
          <p:cNvSpPr/>
          <p:nvPr/>
        </p:nvSpPr>
        <p:spPr>
          <a:xfrm>
            <a:off x="558209" y="0"/>
            <a:ext cx="11167447" cy="2018806"/>
          </a:xfrm>
          <a:prstGeom prst="rect">
            <a:avLst/>
          </a:prstGeom>
          <a:solidFill>
            <a:schemeClr val="lt1"/>
          </a:solidFill>
          <a:ln w="9525" cap="flat" cmpd="sng">
            <a:solidFill>
              <a:srgbClr val="E1E8EF"/>
            </a:solidFill>
            <a:prstDash val="solid"/>
            <a:miter lim="800000"/>
            <a:headEnd type="none" w="sm" len="sm"/>
            <a:tailEnd type="none" w="sm" len="sm"/>
          </a:ln>
          <a:effectLst>
            <a:outerShdw blurRad="50800" dist="38100" dir="2700000" algn="t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7" name="Google Shape;147;p3"/>
          <p:cNvSpPr/>
          <p:nvPr/>
        </p:nvSpPr>
        <p:spPr>
          <a:xfrm>
            <a:off x="566928" y="0"/>
            <a:ext cx="11155680" cy="2011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3"/>
          <p:cNvSpPr/>
          <p:nvPr/>
        </p:nvSpPr>
        <p:spPr>
          <a:xfrm>
            <a:off x="498834" y="787352"/>
            <a:ext cx="128016" cy="7040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9" name="Google Shape;149;p3"/>
          <p:cNvSpPr/>
          <p:nvPr/>
        </p:nvSpPr>
        <p:spPr>
          <a:xfrm>
            <a:off x="0" y="0"/>
            <a:ext cx="12192000" cy="6858000"/>
          </a:xfrm>
          <a:prstGeom prst="rect">
            <a:avLst/>
          </a:prstGeom>
          <a:solidFill>
            <a:srgbClr val="CFCB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 name="Google Shape;150;p3"/>
          <p:cNvSpPr txBox="1">
            <a:spLocks noGrp="1"/>
          </p:cNvSpPr>
          <p:nvPr>
            <p:ph type="title"/>
          </p:nvPr>
        </p:nvSpPr>
        <p:spPr>
          <a:xfrm>
            <a:off x="7145654" y="991443"/>
            <a:ext cx="4646295" cy="108781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Arial"/>
              <a:buNone/>
            </a:pPr>
            <a:r>
              <a:rPr lang="en-US">
                <a:solidFill>
                  <a:schemeClr val="accent1"/>
                </a:solidFill>
              </a:rPr>
              <a:t>“The Data”</a:t>
            </a:r>
            <a:endParaRPr>
              <a:solidFill>
                <a:schemeClr val="accent1"/>
              </a:solidFill>
            </a:endParaRPr>
          </a:p>
        </p:txBody>
      </p:sp>
      <p:sp>
        <p:nvSpPr>
          <p:cNvPr id="151" name="Google Shape;151;p3"/>
          <p:cNvSpPr/>
          <p:nvPr/>
        </p:nvSpPr>
        <p:spPr>
          <a:xfrm>
            <a:off x="7145655" y="2285541"/>
            <a:ext cx="4572000" cy="18288"/>
          </a:xfrm>
          <a:prstGeom prst="rect">
            <a:avLst/>
          </a:prstGeom>
          <a:solidFill>
            <a:srgbClr val="BCC8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2" name="Google Shape;152;p3"/>
          <p:cNvSpPr txBox="1">
            <a:spLocks noGrp="1"/>
          </p:cNvSpPr>
          <p:nvPr>
            <p:ph type="body" idx="1"/>
          </p:nvPr>
        </p:nvSpPr>
        <p:spPr>
          <a:xfrm>
            <a:off x="7145650" y="2684098"/>
            <a:ext cx="4646400" cy="19161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1700"/>
              <a:buFont typeface="Arial"/>
              <a:buChar char="•"/>
            </a:pPr>
            <a:r>
              <a:rPr lang="en-US"/>
              <a:t>Customer Demographics</a:t>
            </a:r>
            <a:endParaRPr/>
          </a:p>
          <a:p>
            <a:pPr marL="0" lvl="0" indent="-6350" algn="l" rtl="0">
              <a:lnSpc>
                <a:spcPct val="110000"/>
              </a:lnSpc>
              <a:spcBef>
                <a:spcPts val="1000"/>
              </a:spcBef>
              <a:spcAft>
                <a:spcPts val="0"/>
              </a:spcAft>
              <a:buSzPts val="1800"/>
              <a:buChar char="•"/>
            </a:pPr>
            <a:r>
              <a:rPr lang="en-US"/>
              <a:t>Account Details</a:t>
            </a:r>
            <a:endParaRPr/>
          </a:p>
          <a:p>
            <a:pPr marL="0" lvl="0" indent="-6350" algn="l" rtl="0">
              <a:lnSpc>
                <a:spcPct val="110000"/>
              </a:lnSpc>
              <a:spcBef>
                <a:spcPts val="1000"/>
              </a:spcBef>
              <a:spcAft>
                <a:spcPts val="0"/>
              </a:spcAft>
              <a:buSzPts val="1800"/>
              <a:buChar char="•"/>
            </a:pPr>
            <a:r>
              <a:rPr lang="en-US"/>
              <a:t>Service Usage</a:t>
            </a:r>
            <a:endParaRPr/>
          </a:p>
          <a:p>
            <a:pPr marL="0" lvl="0" indent="-6350" algn="l" rtl="0">
              <a:lnSpc>
                <a:spcPct val="110000"/>
              </a:lnSpc>
              <a:spcBef>
                <a:spcPts val="1000"/>
              </a:spcBef>
              <a:spcAft>
                <a:spcPts val="0"/>
              </a:spcAft>
              <a:buSzPts val="1800"/>
              <a:buChar char="•"/>
            </a:pPr>
            <a:r>
              <a:rPr lang="en-US"/>
              <a:t>Churn Label</a:t>
            </a:r>
            <a:endParaRPr/>
          </a:p>
        </p:txBody>
      </p:sp>
      <p:sp>
        <p:nvSpPr>
          <p:cNvPr id="153" name="Google Shape;153;p3"/>
          <p:cNvSpPr txBox="1"/>
          <p:nvPr/>
        </p:nvSpPr>
        <p:spPr>
          <a:xfrm>
            <a:off x="9567000" y="1573150"/>
            <a:ext cx="2625000" cy="5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rPr>
              <a:t>7,043 Customers</a:t>
            </a:r>
            <a:endParaRPr sz="2400">
              <a:solidFill>
                <a:schemeClr val="accent1"/>
              </a:solidFill>
            </a:endParaRPr>
          </a:p>
        </p:txBody>
      </p:sp>
      <p:pic>
        <p:nvPicPr>
          <p:cNvPr id="154" name="Google Shape;154;p3"/>
          <p:cNvPicPr preferRelativeResize="0"/>
          <p:nvPr/>
        </p:nvPicPr>
        <p:blipFill rotWithShape="1">
          <a:blip r:embed="rId3">
            <a:alphaModFix/>
          </a:blip>
          <a:srcRect t="-2750" b="2750"/>
          <a:stretch/>
        </p:blipFill>
        <p:spPr>
          <a:xfrm>
            <a:off x="498825" y="787350"/>
            <a:ext cx="6217948" cy="5054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58"/>
        <p:cNvGrpSpPr/>
        <p:nvPr/>
      </p:nvGrpSpPr>
      <p:grpSpPr>
        <a:xfrm>
          <a:off x="0" y="0"/>
          <a:ext cx="0" cy="0"/>
          <a:chOff x="0" y="0"/>
          <a:chExt cx="0" cy="0"/>
        </a:xfrm>
      </p:grpSpPr>
      <p:pic>
        <p:nvPicPr>
          <p:cNvPr id="159" name="Google Shape;159;p4"/>
          <p:cNvPicPr preferRelativeResize="0"/>
          <p:nvPr/>
        </p:nvPicPr>
        <p:blipFill>
          <a:blip r:embed="rId3">
            <a:alphaModFix/>
          </a:blip>
          <a:stretch>
            <a:fillRect/>
          </a:stretch>
        </p:blipFill>
        <p:spPr>
          <a:xfrm>
            <a:off x="475426" y="1102526"/>
            <a:ext cx="6352625" cy="5087125"/>
          </a:xfrm>
          <a:prstGeom prst="rect">
            <a:avLst/>
          </a:prstGeom>
          <a:solidFill>
            <a:schemeClr val="dk1"/>
          </a:solidFill>
          <a:ln>
            <a:noFill/>
          </a:ln>
        </p:spPr>
      </p:pic>
      <p:sp>
        <p:nvSpPr>
          <p:cNvPr id="160" name="Google Shape;160;p4"/>
          <p:cNvSpPr txBox="1"/>
          <p:nvPr/>
        </p:nvSpPr>
        <p:spPr>
          <a:xfrm>
            <a:off x="7026600" y="1102524"/>
            <a:ext cx="4821900" cy="5087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chemeClr val="dk1"/>
              </a:buClr>
              <a:buSzPts val="1350"/>
              <a:buChar char="●"/>
            </a:pPr>
            <a:r>
              <a:rPr lang="en-US" sz="1350">
                <a:solidFill>
                  <a:schemeClr val="dk1"/>
                </a:solidFill>
              </a:rPr>
              <a:t>11 missing values in 'TotalCharges' Column, dropped the rows.</a:t>
            </a:r>
            <a:endParaRPr sz="1350">
              <a:solidFill>
                <a:schemeClr val="dk1"/>
              </a:solidFill>
            </a:endParaRPr>
          </a:p>
          <a:p>
            <a:pPr marL="457200" lvl="0" indent="-314325" algn="l" rtl="0">
              <a:spcBef>
                <a:spcPts val="0"/>
              </a:spcBef>
              <a:spcAft>
                <a:spcPts val="0"/>
              </a:spcAft>
              <a:buClr>
                <a:schemeClr val="dk1"/>
              </a:buClr>
              <a:buSzPts val="1350"/>
              <a:buChar char="●"/>
            </a:pPr>
            <a:r>
              <a:rPr lang="en-US" sz="1350">
                <a:solidFill>
                  <a:schemeClr val="dk1"/>
                </a:solidFill>
              </a:rPr>
              <a:t>The TotalCharges column was converted to a numeric type.</a:t>
            </a:r>
            <a:endParaRPr sz="1350">
              <a:solidFill>
                <a:schemeClr val="dk1"/>
              </a:solidFill>
            </a:endParaRPr>
          </a:p>
          <a:p>
            <a:pPr marL="457200" lvl="0" indent="-314325" algn="l" rtl="0">
              <a:spcBef>
                <a:spcPts val="0"/>
              </a:spcBef>
              <a:spcAft>
                <a:spcPts val="0"/>
              </a:spcAft>
              <a:buClr>
                <a:schemeClr val="dk1"/>
              </a:buClr>
              <a:buSzPts val="1350"/>
              <a:buChar char="●"/>
            </a:pPr>
            <a:r>
              <a:rPr lang="en-US" sz="1350">
                <a:solidFill>
                  <a:schemeClr val="dk1"/>
                </a:solidFill>
              </a:rPr>
              <a:t>There are 11 entries in TotalCharges that were non-numeric and have been converted to NaN. This requires further handling to either impute these values or remove the affected rows.</a:t>
            </a:r>
            <a:endParaRPr sz="1350">
              <a:solidFill>
                <a:schemeClr val="dk1"/>
              </a:solidFill>
              <a:highlight>
                <a:srgbClr val="FFFFFF"/>
              </a:highlight>
            </a:endParaRPr>
          </a:p>
          <a:p>
            <a:pPr marL="0" lvl="0" indent="0" algn="l" rtl="0">
              <a:lnSpc>
                <a:spcPct val="115000"/>
              </a:lnSpc>
              <a:spcBef>
                <a:spcPts val="1100"/>
              </a:spcBef>
              <a:spcAft>
                <a:spcPts val="0"/>
              </a:spcAft>
              <a:buNone/>
            </a:pPr>
            <a:r>
              <a:rPr lang="en-US" sz="1350">
                <a:solidFill>
                  <a:schemeClr val="dk1"/>
                </a:solidFill>
              </a:rPr>
              <a:t>Result: The dataset now has fewer rows, removing entries with non-numeric TotalCharges values to ensure the integrity of the numerical analysis.</a:t>
            </a:r>
            <a:endParaRPr sz="1350">
              <a:solidFill>
                <a:schemeClr val="dk1"/>
              </a:solidFill>
            </a:endParaRPr>
          </a:p>
          <a:p>
            <a:pPr marL="0" lvl="0" indent="0" algn="l" rtl="0">
              <a:lnSpc>
                <a:spcPct val="115000"/>
              </a:lnSpc>
              <a:spcBef>
                <a:spcPts val="1100"/>
              </a:spcBef>
              <a:spcAft>
                <a:spcPts val="0"/>
              </a:spcAft>
              <a:buNone/>
            </a:pPr>
            <a:endParaRPr sz="1350">
              <a:solidFill>
                <a:schemeClr val="dk1"/>
              </a:solidFill>
            </a:endParaRPr>
          </a:p>
          <a:p>
            <a:pPr marL="0" lvl="0" indent="0" algn="l" rtl="0">
              <a:lnSpc>
                <a:spcPct val="115000"/>
              </a:lnSpc>
              <a:spcBef>
                <a:spcPts val="0"/>
              </a:spcBef>
              <a:spcAft>
                <a:spcPts val="0"/>
              </a:spcAft>
              <a:buNone/>
            </a:pPr>
            <a:r>
              <a:rPr lang="en-US" sz="1350" b="1">
                <a:solidFill>
                  <a:schemeClr val="accent1"/>
                </a:solidFill>
              </a:rPr>
              <a:t>Encoding:</a:t>
            </a:r>
            <a:endParaRPr sz="1350" b="1">
              <a:solidFill>
                <a:schemeClr val="accent1"/>
              </a:solidFill>
            </a:endParaRPr>
          </a:p>
          <a:p>
            <a:pPr marL="0" lvl="0" indent="0" algn="l" rtl="0">
              <a:lnSpc>
                <a:spcPct val="115000"/>
              </a:lnSpc>
              <a:spcBef>
                <a:spcPts val="1100"/>
              </a:spcBef>
              <a:spcAft>
                <a:spcPts val="0"/>
              </a:spcAft>
              <a:buNone/>
            </a:pPr>
            <a:r>
              <a:rPr lang="en-US" sz="1350">
                <a:solidFill>
                  <a:schemeClr val="dk1"/>
                </a:solidFill>
              </a:rPr>
              <a:t>Categorical variables are encoded using LabelEncoder to convert them into a numerical format.</a:t>
            </a:r>
            <a:endParaRPr sz="1350">
              <a:solidFill>
                <a:schemeClr val="dk1"/>
              </a:solidFill>
            </a:endParaRPr>
          </a:p>
          <a:p>
            <a:pPr marL="0" lvl="0" indent="0" algn="l" rtl="0">
              <a:lnSpc>
                <a:spcPct val="115000"/>
              </a:lnSpc>
              <a:spcBef>
                <a:spcPts val="1100"/>
              </a:spcBef>
              <a:spcAft>
                <a:spcPts val="0"/>
              </a:spcAft>
              <a:buNone/>
            </a:pPr>
            <a:r>
              <a:rPr lang="en-US" sz="1350" b="1">
                <a:solidFill>
                  <a:schemeClr val="accent1"/>
                </a:solidFill>
              </a:rPr>
              <a:t>Splitting:</a:t>
            </a:r>
            <a:endParaRPr sz="1350" b="1">
              <a:solidFill>
                <a:schemeClr val="accent1"/>
              </a:solidFill>
            </a:endParaRPr>
          </a:p>
          <a:p>
            <a:pPr marL="0" lvl="0" indent="0" algn="l" rtl="0">
              <a:lnSpc>
                <a:spcPct val="115000"/>
              </a:lnSpc>
              <a:spcBef>
                <a:spcPts val="1100"/>
              </a:spcBef>
              <a:spcAft>
                <a:spcPts val="0"/>
              </a:spcAft>
              <a:buNone/>
            </a:pPr>
            <a:r>
              <a:rPr lang="en-US" sz="1350">
                <a:solidFill>
                  <a:schemeClr val="dk1"/>
                </a:solidFill>
              </a:rPr>
              <a:t>The dataset is split into training and test sets (80% training, 20% testing).</a:t>
            </a:r>
            <a:endParaRPr sz="1350">
              <a:solidFill>
                <a:schemeClr val="dk1"/>
              </a:solidFill>
            </a:endParaRPr>
          </a:p>
          <a:p>
            <a:pPr marL="0" lvl="0" indent="0" algn="l" rtl="0">
              <a:lnSpc>
                <a:spcPct val="115000"/>
              </a:lnSpc>
              <a:spcBef>
                <a:spcPts val="110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None/>
            </a:pPr>
            <a:endParaRPr sz="2400">
              <a:solidFill>
                <a:schemeClr val="lt1"/>
              </a:solidFill>
            </a:endParaRPr>
          </a:p>
        </p:txBody>
      </p:sp>
      <p:sp>
        <p:nvSpPr>
          <p:cNvPr id="161" name="Google Shape;161;p4"/>
          <p:cNvSpPr txBox="1"/>
          <p:nvPr/>
        </p:nvSpPr>
        <p:spPr>
          <a:xfrm>
            <a:off x="7026600" y="271900"/>
            <a:ext cx="4821900" cy="6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1"/>
                </a:solidFill>
              </a:rPr>
              <a:t>Data Cleaning and Preparation</a:t>
            </a:r>
            <a:endParaRPr sz="24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65"/>
        <p:cNvGrpSpPr/>
        <p:nvPr/>
      </p:nvGrpSpPr>
      <p:grpSpPr>
        <a:xfrm>
          <a:off x="0" y="0"/>
          <a:ext cx="0" cy="0"/>
          <a:chOff x="0" y="0"/>
          <a:chExt cx="0" cy="0"/>
        </a:xfrm>
      </p:grpSpPr>
      <p:sp>
        <p:nvSpPr>
          <p:cNvPr id="166" name="Google Shape;166;g3103fa072fc_0_85"/>
          <p:cNvSpPr txBox="1">
            <a:spLocks noGrp="1"/>
          </p:cNvSpPr>
          <p:nvPr>
            <p:ph type="title"/>
          </p:nvPr>
        </p:nvSpPr>
        <p:spPr>
          <a:xfrm>
            <a:off x="7814924" y="1158900"/>
            <a:ext cx="3479100" cy="1710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Ethical Considerations</a:t>
            </a:r>
            <a:endParaRPr>
              <a:solidFill>
                <a:schemeClr val="accent1"/>
              </a:solidFill>
            </a:endParaRPr>
          </a:p>
        </p:txBody>
      </p:sp>
      <p:sp>
        <p:nvSpPr>
          <p:cNvPr id="167" name="Google Shape;167;g3103fa072fc_0_85"/>
          <p:cNvSpPr txBox="1">
            <a:spLocks noGrp="1"/>
          </p:cNvSpPr>
          <p:nvPr>
            <p:ph type="body" idx="1"/>
          </p:nvPr>
        </p:nvSpPr>
        <p:spPr>
          <a:xfrm>
            <a:off x="8004525" y="2785652"/>
            <a:ext cx="3099900" cy="12867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Clr>
                <a:schemeClr val="dk1"/>
              </a:buClr>
              <a:buSzPts val="1800"/>
              <a:buChar char="●"/>
            </a:pPr>
            <a:r>
              <a:rPr lang="en-US">
                <a:solidFill>
                  <a:schemeClr val="dk1"/>
                </a:solidFill>
              </a:rPr>
              <a:t>Demographics</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Bias</a:t>
            </a:r>
            <a:endParaRPr>
              <a:solidFill>
                <a:schemeClr val="dk1"/>
              </a:solidFill>
            </a:endParaRPr>
          </a:p>
          <a:p>
            <a:pPr marL="0" lvl="0" indent="0" algn="l" rtl="0">
              <a:spcBef>
                <a:spcPts val="1000"/>
              </a:spcBef>
              <a:spcAft>
                <a:spcPts val="0"/>
              </a:spcAft>
              <a:buNone/>
            </a:pPr>
            <a:endParaRPr/>
          </a:p>
        </p:txBody>
      </p:sp>
      <p:pic>
        <p:nvPicPr>
          <p:cNvPr id="168" name="Google Shape;168;g3103fa072fc_0_85"/>
          <p:cNvPicPr preferRelativeResize="0"/>
          <p:nvPr/>
        </p:nvPicPr>
        <p:blipFill>
          <a:blip r:embed="rId3">
            <a:alphaModFix/>
          </a:blip>
          <a:stretch>
            <a:fillRect/>
          </a:stretch>
        </p:blipFill>
        <p:spPr>
          <a:xfrm>
            <a:off x="134425" y="768000"/>
            <a:ext cx="6925449" cy="532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72"/>
        <p:cNvGrpSpPr/>
        <p:nvPr/>
      </p:nvGrpSpPr>
      <p:grpSpPr>
        <a:xfrm>
          <a:off x="0" y="0"/>
          <a:ext cx="0" cy="0"/>
          <a:chOff x="0" y="0"/>
          <a:chExt cx="0" cy="0"/>
        </a:xfrm>
      </p:grpSpPr>
      <p:sp>
        <p:nvSpPr>
          <p:cNvPr id="173" name="Google Shape;173;g3103fa072fc_0_16"/>
          <p:cNvSpPr txBox="1">
            <a:spLocks noGrp="1"/>
          </p:cNvSpPr>
          <p:nvPr>
            <p:ph type="title"/>
          </p:nvPr>
        </p:nvSpPr>
        <p:spPr>
          <a:xfrm>
            <a:off x="5785300" y="335700"/>
            <a:ext cx="4208700" cy="674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Model Performance</a:t>
            </a:r>
            <a:endParaRPr>
              <a:solidFill>
                <a:schemeClr val="accent1"/>
              </a:solidFill>
            </a:endParaRPr>
          </a:p>
        </p:txBody>
      </p:sp>
      <p:sp>
        <p:nvSpPr>
          <p:cNvPr id="174" name="Google Shape;174;g3103fa072fc_0_16"/>
          <p:cNvSpPr txBox="1">
            <a:spLocks noGrp="1"/>
          </p:cNvSpPr>
          <p:nvPr>
            <p:ph type="body" idx="1"/>
          </p:nvPr>
        </p:nvSpPr>
        <p:spPr>
          <a:xfrm>
            <a:off x="5785300" y="1113550"/>
            <a:ext cx="5898000" cy="4371300"/>
          </a:xfrm>
          <a:prstGeom prst="rect">
            <a:avLst/>
          </a:prstGeom>
          <a:noFill/>
        </p:spPr>
        <p:txBody>
          <a:bodyPr spcFirstLastPara="1" wrap="square" lIns="91425" tIns="45700" rIns="91425" bIns="45700" anchor="t" anchorCtr="0">
            <a:noAutofit/>
          </a:bodyPr>
          <a:lstStyle/>
          <a:p>
            <a:pPr marL="190500" marR="190500" lvl="0" indent="0" algn="l" rtl="0">
              <a:lnSpc>
                <a:spcPct val="100000"/>
              </a:lnSpc>
              <a:spcBef>
                <a:spcPts val="2000"/>
              </a:spcBef>
              <a:spcAft>
                <a:spcPts val="0"/>
              </a:spcAft>
              <a:buClr>
                <a:schemeClr val="dk1"/>
              </a:buClr>
              <a:buSzPts val="770"/>
              <a:buFont typeface="Arial"/>
              <a:buNone/>
            </a:pPr>
            <a:endParaRPr sz="1245" b="1"/>
          </a:p>
          <a:p>
            <a:pPr marL="0" lvl="0" indent="0" algn="l" rtl="0">
              <a:lnSpc>
                <a:spcPct val="115000"/>
              </a:lnSpc>
              <a:spcBef>
                <a:spcPts val="1100"/>
              </a:spcBef>
              <a:spcAft>
                <a:spcPts val="0"/>
              </a:spcAft>
              <a:buClr>
                <a:schemeClr val="dk1"/>
              </a:buClr>
              <a:buSzPts val="770"/>
              <a:buFont typeface="Arial"/>
              <a:buNone/>
            </a:pPr>
            <a:r>
              <a:rPr lang="en-US" sz="1435" b="1">
                <a:solidFill>
                  <a:schemeClr val="accent1"/>
                </a:solidFill>
              </a:rPr>
              <a:t>Logistic Regression:</a:t>
            </a:r>
            <a:endParaRPr sz="1435" b="1">
              <a:solidFill>
                <a:schemeClr val="accent1"/>
              </a:solidFill>
            </a:endParaRPr>
          </a:p>
          <a:p>
            <a:pPr marL="0" lvl="0" indent="0" algn="l" rtl="0">
              <a:lnSpc>
                <a:spcPct val="115000"/>
              </a:lnSpc>
              <a:spcBef>
                <a:spcPts val="1100"/>
              </a:spcBef>
              <a:spcAft>
                <a:spcPts val="0"/>
              </a:spcAft>
              <a:buClr>
                <a:schemeClr val="dk1"/>
              </a:buClr>
              <a:buSzPts val="770"/>
              <a:buFont typeface="Arial"/>
              <a:buNone/>
            </a:pPr>
            <a:r>
              <a:rPr lang="en-US" sz="1435">
                <a:solidFill>
                  <a:schemeClr val="dk1"/>
                </a:solidFill>
              </a:rPr>
              <a:t>Performed well with a high AUC-ROC of 0.83, indicating good overall discrimination. However, it struggled with recall for the churn class, indicating it missed a significant number of actual churners.</a:t>
            </a:r>
            <a:endParaRPr sz="1435"/>
          </a:p>
          <a:p>
            <a:pPr marL="0" lvl="0" indent="0" algn="l" rtl="0">
              <a:lnSpc>
                <a:spcPct val="115000"/>
              </a:lnSpc>
              <a:spcBef>
                <a:spcPts val="1100"/>
              </a:spcBef>
              <a:spcAft>
                <a:spcPts val="0"/>
              </a:spcAft>
              <a:buClr>
                <a:schemeClr val="dk1"/>
              </a:buClr>
              <a:buSzPts val="770"/>
              <a:buFont typeface="Arial"/>
              <a:buNone/>
            </a:pPr>
            <a:r>
              <a:rPr lang="en-US" sz="1435" b="1">
                <a:solidFill>
                  <a:schemeClr val="accent1"/>
                </a:solidFill>
              </a:rPr>
              <a:t>Random Forest:</a:t>
            </a:r>
            <a:endParaRPr sz="1435" b="1">
              <a:solidFill>
                <a:schemeClr val="accent1"/>
              </a:solidFill>
            </a:endParaRPr>
          </a:p>
          <a:p>
            <a:pPr marL="0" lvl="0" indent="0" algn="l" rtl="0">
              <a:lnSpc>
                <a:spcPct val="115000"/>
              </a:lnSpc>
              <a:spcBef>
                <a:spcPts val="1100"/>
              </a:spcBef>
              <a:spcAft>
                <a:spcPts val="0"/>
              </a:spcAft>
              <a:buClr>
                <a:schemeClr val="dk1"/>
              </a:buClr>
              <a:buSzPts val="770"/>
              <a:buFont typeface="Arial"/>
              <a:buNone/>
            </a:pPr>
            <a:r>
              <a:rPr lang="en-US" sz="1435">
                <a:solidFill>
                  <a:schemeClr val="dk1"/>
                </a:solidFill>
              </a:rPr>
              <a:t>Offered a similar performance to Logistic Regression with a slight drop in AUC-ROC to 0.81. It had a better recall for non-churners but a lower recall for churners, resulting in more false negatives.</a:t>
            </a:r>
            <a:endParaRPr sz="1435"/>
          </a:p>
          <a:p>
            <a:pPr marL="0" lvl="0" indent="0" algn="l" rtl="0">
              <a:lnSpc>
                <a:spcPct val="115000"/>
              </a:lnSpc>
              <a:spcBef>
                <a:spcPts val="1100"/>
              </a:spcBef>
              <a:spcAft>
                <a:spcPts val="0"/>
              </a:spcAft>
              <a:buClr>
                <a:schemeClr val="dk1"/>
              </a:buClr>
              <a:buSzPts val="770"/>
              <a:buFont typeface="Arial"/>
              <a:buNone/>
            </a:pPr>
            <a:r>
              <a:rPr lang="en-US" sz="1435" b="1">
                <a:solidFill>
                  <a:schemeClr val="accent1"/>
                </a:solidFill>
              </a:rPr>
              <a:t>Gradient Boosting Machine (GBM):</a:t>
            </a:r>
            <a:endParaRPr sz="1435" b="1">
              <a:solidFill>
                <a:schemeClr val="accent1"/>
              </a:solidFill>
            </a:endParaRPr>
          </a:p>
          <a:p>
            <a:pPr marL="0" lvl="0" indent="0" algn="l" rtl="0">
              <a:lnSpc>
                <a:spcPct val="115000"/>
              </a:lnSpc>
              <a:spcBef>
                <a:spcPts val="1100"/>
              </a:spcBef>
              <a:spcAft>
                <a:spcPts val="0"/>
              </a:spcAft>
              <a:buClr>
                <a:schemeClr val="dk1"/>
              </a:buClr>
              <a:buSzPts val="770"/>
              <a:buFont typeface="Arial"/>
              <a:buNone/>
            </a:pPr>
            <a:r>
              <a:rPr lang="en-US" sz="1435">
                <a:solidFill>
                  <a:schemeClr val="dk1"/>
                </a:solidFill>
              </a:rPr>
              <a:t>Outperformed the other models with the highest AUC-ROC of 0.84. It had the best balance between precision and recall, especially for the churn class, making it the most effective model for this problem.</a:t>
            </a:r>
            <a:endParaRPr sz="1435">
              <a:solidFill>
                <a:schemeClr val="dk1"/>
              </a:solidFill>
            </a:endParaRPr>
          </a:p>
          <a:p>
            <a:pPr marL="0" lvl="0" indent="0" algn="l" rtl="0">
              <a:spcBef>
                <a:spcPts val="1000"/>
              </a:spcBef>
              <a:spcAft>
                <a:spcPts val="0"/>
              </a:spcAft>
              <a:buSzPts val="770"/>
              <a:buNone/>
            </a:pPr>
            <a:endParaRPr sz="1260"/>
          </a:p>
        </p:txBody>
      </p:sp>
      <p:pic>
        <p:nvPicPr>
          <p:cNvPr id="175" name="Google Shape;175;g3103fa072fc_0_16"/>
          <p:cNvPicPr preferRelativeResize="0"/>
          <p:nvPr/>
        </p:nvPicPr>
        <p:blipFill>
          <a:blip r:embed="rId3">
            <a:alphaModFix/>
          </a:blip>
          <a:stretch>
            <a:fillRect/>
          </a:stretch>
        </p:blipFill>
        <p:spPr>
          <a:xfrm>
            <a:off x="215450" y="114675"/>
            <a:ext cx="4523649" cy="1931025"/>
          </a:xfrm>
          <a:prstGeom prst="rect">
            <a:avLst/>
          </a:prstGeom>
          <a:noFill/>
          <a:ln>
            <a:noFill/>
          </a:ln>
        </p:spPr>
      </p:pic>
      <p:pic>
        <p:nvPicPr>
          <p:cNvPr id="176" name="Google Shape;176;g3103fa072fc_0_16"/>
          <p:cNvPicPr preferRelativeResize="0"/>
          <p:nvPr/>
        </p:nvPicPr>
        <p:blipFill>
          <a:blip r:embed="rId4">
            <a:alphaModFix/>
          </a:blip>
          <a:stretch>
            <a:fillRect/>
          </a:stretch>
        </p:blipFill>
        <p:spPr>
          <a:xfrm>
            <a:off x="215450" y="1946475"/>
            <a:ext cx="4523649" cy="1931025"/>
          </a:xfrm>
          <a:prstGeom prst="rect">
            <a:avLst/>
          </a:prstGeom>
          <a:noFill/>
          <a:ln>
            <a:noFill/>
          </a:ln>
        </p:spPr>
      </p:pic>
      <p:pic>
        <p:nvPicPr>
          <p:cNvPr id="177" name="Google Shape;177;g3103fa072fc_0_16"/>
          <p:cNvPicPr preferRelativeResize="0"/>
          <p:nvPr/>
        </p:nvPicPr>
        <p:blipFill>
          <a:blip r:embed="rId5">
            <a:alphaModFix/>
          </a:blip>
          <a:stretch>
            <a:fillRect/>
          </a:stretch>
        </p:blipFill>
        <p:spPr>
          <a:xfrm>
            <a:off x="215450" y="3793950"/>
            <a:ext cx="4523650" cy="2113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81"/>
        <p:cNvGrpSpPr/>
        <p:nvPr/>
      </p:nvGrpSpPr>
      <p:grpSpPr>
        <a:xfrm>
          <a:off x="0" y="0"/>
          <a:ext cx="0" cy="0"/>
          <a:chOff x="0" y="0"/>
          <a:chExt cx="0" cy="0"/>
        </a:xfrm>
      </p:grpSpPr>
      <p:sp>
        <p:nvSpPr>
          <p:cNvPr id="182" name="Google Shape;182;g3103fa072fc_0_34"/>
          <p:cNvSpPr txBox="1">
            <a:spLocks noGrp="1"/>
          </p:cNvSpPr>
          <p:nvPr>
            <p:ph type="title"/>
          </p:nvPr>
        </p:nvSpPr>
        <p:spPr>
          <a:xfrm>
            <a:off x="5793800" y="455375"/>
            <a:ext cx="4707300" cy="664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Distribution of Churn</a:t>
            </a:r>
            <a:endParaRPr>
              <a:solidFill>
                <a:schemeClr val="accent1"/>
              </a:solidFill>
            </a:endParaRPr>
          </a:p>
        </p:txBody>
      </p:sp>
      <p:sp>
        <p:nvSpPr>
          <p:cNvPr id="183" name="Google Shape;183;g3103fa072fc_0_34"/>
          <p:cNvSpPr txBox="1">
            <a:spLocks noGrp="1"/>
          </p:cNvSpPr>
          <p:nvPr>
            <p:ph type="body" idx="1"/>
          </p:nvPr>
        </p:nvSpPr>
        <p:spPr>
          <a:xfrm>
            <a:off x="5793795" y="1624733"/>
            <a:ext cx="5940300" cy="4908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750" b="1">
                <a:solidFill>
                  <a:schemeClr val="accent1"/>
                </a:solidFill>
              </a:rPr>
              <a:t>Interpretation of Churn Distribution:</a:t>
            </a:r>
            <a:endParaRPr sz="1750" b="1">
              <a:solidFill>
                <a:schemeClr val="accent1"/>
              </a:solidFill>
            </a:endParaRPr>
          </a:p>
          <a:p>
            <a:pPr marL="457200" lvl="0" indent="-339725" algn="l" rtl="0">
              <a:lnSpc>
                <a:spcPct val="115000"/>
              </a:lnSpc>
              <a:spcBef>
                <a:spcPts val="1100"/>
              </a:spcBef>
              <a:spcAft>
                <a:spcPts val="0"/>
              </a:spcAft>
              <a:buClr>
                <a:schemeClr val="dk1"/>
              </a:buClr>
              <a:buSzPts val="1750"/>
              <a:buChar char="●"/>
            </a:pPr>
            <a:r>
              <a:rPr lang="en-US" sz="1750" b="1">
                <a:solidFill>
                  <a:schemeClr val="accent1"/>
                </a:solidFill>
              </a:rPr>
              <a:t>Class Imbalance:</a:t>
            </a:r>
            <a:r>
              <a:rPr lang="en-US" sz="1750">
                <a:solidFill>
                  <a:schemeClr val="dk1"/>
                </a:solidFill>
              </a:rPr>
              <a:t> The plot shows a significant imbalance between customers who did not churn (majority) and those who did churn (minority). This imbalance is important to consider when building predictive models, as it can affect the model's ability to accurately predict the minority class (churn).</a:t>
            </a:r>
            <a:endParaRPr sz="1750">
              <a:solidFill>
                <a:schemeClr val="dk1"/>
              </a:solidFill>
            </a:endParaRPr>
          </a:p>
          <a:p>
            <a:pPr marL="457200" lvl="0" indent="-339725" algn="l" rtl="0">
              <a:lnSpc>
                <a:spcPct val="115000"/>
              </a:lnSpc>
              <a:spcBef>
                <a:spcPts val="0"/>
              </a:spcBef>
              <a:spcAft>
                <a:spcPts val="0"/>
              </a:spcAft>
              <a:buClr>
                <a:schemeClr val="dk1"/>
              </a:buClr>
              <a:buSzPts val="1750"/>
              <a:buChar char="●"/>
            </a:pPr>
            <a:r>
              <a:rPr lang="en-US" sz="1750" b="1">
                <a:solidFill>
                  <a:schemeClr val="accent1"/>
                </a:solidFill>
              </a:rPr>
              <a:t>Implications for Modeling</a:t>
            </a:r>
            <a:r>
              <a:rPr lang="en-US" sz="1750" b="1">
                <a:solidFill>
                  <a:schemeClr val="dk1"/>
                </a:solidFill>
              </a:rPr>
              <a:t>:</a:t>
            </a:r>
            <a:r>
              <a:rPr lang="en-US" sz="1750">
                <a:solidFill>
                  <a:schemeClr val="dk1"/>
                </a:solidFill>
              </a:rPr>
              <a:t> Since most customers did not churn, models trained on this data might be biased towards predicting the majority class (no churn). Special techniques, such as resampling or adjusting class weights, might be needed to ensure the model adequately captures patterns leading to churn.</a:t>
            </a:r>
            <a:endParaRPr sz="1750">
              <a:solidFill>
                <a:schemeClr val="dk1"/>
              </a:solidFill>
            </a:endParaRPr>
          </a:p>
          <a:p>
            <a:pPr marL="0" lvl="0" indent="0" algn="l" rtl="0">
              <a:spcBef>
                <a:spcPts val="1000"/>
              </a:spcBef>
              <a:spcAft>
                <a:spcPts val="0"/>
              </a:spcAft>
              <a:buNone/>
            </a:pPr>
            <a:endParaRPr/>
          </a:p>
        </p:txBody>
      </p:sp>
      <p:pic>
        <p:nvPicPr>
          <p:cNvPr id="184" name="Google Shape;184;g3103fa072fc_0_34"/>
          <p:cNvPicPr preferRelativeResize="0"/>
          <p:nvPr/>
        </p:nvPicPr>
        <p:blipFill>
          <a:blip r:embed="rId3">
            <a:alphaModFix/>
          </a:blip>
          <a:stretch>
            <a:fillRect/>
          </a:stretch>
        </p:blipFill>
        <p:spPr>
          <a:xfrm>
            <a:off x="257800" y="213575"/>
            <a:ext cx="4707400" cy="6319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8"/>
        <p:cNvGrpSpPr/>
        <p:nvPr/>
      </p:nvGrpSpPr>
      <p:grpSpPr>
        <a:xfrm>
          <a:off x="0" y="0"/>
          <a:ext cx="0" cy="0"/>
          <a:chOff x="0" y="0"/>
          <a:chExt cx="0" cy="0"/>
        </a:xfrm>
      </p:grpSpPr>
      <p:sp>
        <p:nvSpPr>
          <p:cNvPr id="189" name="Google Shape;189;g3103fa072fc_0_41"/>
          <p:cNvSpPr txBox="1">
            <a:spLocks noGrp="1"/>
          </p:cNvSpPr>
          <p:nvPr>
            <p:ph type="title"/>
          </p:nvPr>
        </p:nvSpPr>
        <p:spPr>
          <a:xfrm>
            <a:off x="7118005" y="817603"/>
            <a:ext cx="3099900" cy="1710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accent1"/>
                </a:solidFill>
              </a:rPr>
              <a:t>Insights for Churn</a:t>
            </a:r>
            <a:endParaRPr>
              <a:solidFill>
                <a:schemeClr val="accent1"/>
              </a:solidFill>
            </a:endParaRPr>
          </a:p>
        </p:txBody>
      </p:sp>
      <p:sp>
        <p:nvSpPr>
          <p:cNvPr id="190" name="Google Shape;190;g3103fa072fc_0_41"/>
          <p:cNvSpPr txBox="1">
            <a:spLocks noGrp="1"/>
          </p:cNvSpPr>
          <p:nvPr>
            <p:ph type="body" idx="1"/>
          </p:nvPr>
        </p:nvSpPr>
        <p:spPr>
          <a:xfrm>
            <a:off x="868680" y="3438144"/>
            <a:ext cx="3099900" cy="2057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1" name="Google Shape;191;g3103fa072fc_0_41"/>
          <p:cNvPicPr preferRelativeResize="0"/>
          <p:nvPr/>
        </p:nvPicPr>
        <p:blipFill>
          <a:blip r:embed="rId5">
            <a:alphaModFix/>
          </a:blip>
          <a:stretch>
            <a:fillRect/>
          </a:stretch>
        </p:blipFill>
        <p:spPr>
          <a:xfrm>
            <a:off x="118250" y="817600"/>
            <a:ext cx="5831700" cy="5320050"/>
          </a:xfrm>
          <a:prstGeom prst="rect">
            <a:avLst/>
          </a:prstGeom>
          <a:noFill/>
          <a:ln>
            <a:noFill/>
          </a:ln>
        </p:spPr>
      </p:pic>
      <p:sp>
        <p:nvSpPr>
          <p:cNvPr id="192" name="Google Shape;192;g3103fa072fc_0_41"/>
          <p:cNvSpPr txBox="1"/>
          <p:nvPr/>
        </p:nvSpPr>
        <p:spPr>
          <a:xfrm>
            <a:off x="6902050" y="2266350"/>
            <a:ext cx="4437300" cy="3229200"/>
          </a:xfrm>
          <a:prstGeom prst="rect">
            <a:avLst/>
          </a:prstGeom>
          <a:noFill/>
          <a:ln>
            <a:noFill/>
          </a:ln>
        </p:spPr>
        <p:txBody>
          <a:bodyPr spcFirstLastPara="1" wrap="square" lIns="91425" tIns="91425" rIns="91425" bIns="91425" anchor="t" anchorCtr="0">
            <a:noAutofit/>
          </a:bodyPr>
          <a:lstStyle/>
          <a:p>
            <a:pPr marL="457200" lvl="0" indent="-339725" algn="l" rtl="0">
              <a:lnSpc>
                <a:spcPct val="115000"/>
              </a:lnSpc>
              <a:spcBef>
                <a:spcPts val="1100"/>
              </a:spcBef>
              <a:spcAft>
                <a:spcPts val="0"/>
              </a:spcAft>
              <a:buClr>
                <a:schemeClr val="dk1"/>
              </a:buClr>
              <a:buSzPts val="1750"/>
              <a:buChar char="●"/>
            </a:pPr>
            <a:r>
              <a:rPr lang="en-US" sz="1750">
                <a:solidFill>
                  <a:schemeClr val="dk1"/>
                </a:solidFill>
              </a:rPr>
              <a:t>Customers with shorter tenure might be more likely to churn, potentially due to dissatisfaction early in their relationship with the company.</a:t>
            </a:r>
            <a:endParaRPr sz="1750">
              <a:solidFill>
                <a:schemeClr val="dk1"/>
              </a:solidFill>
            </a:endParaRPr>
          </a:p>
          <a:p>
            <a:pPr marL="457200" lvl="0" indent="-339725" algn="l" rtl="0">
              <a:lnSpc>
                <a:spcPct val="115000"/>
              </a:lnSpc>
              <a:spcBef>
                <a:spcPts val="0"/>
              </a:spcBef>
              <a:spcAft>
                <a:spcPts val="0"/>
              </a:spcAft>
              <a:buClr>
                <a:schemeClr val="dk1"/>
              </a:buClr>
              <a:buSzPts val="1750"/>
              <a:buChar char="●"/>
            </a:pPr>
            <a:r>
              <a:rPr lang="en-US" sz="1750">
                <a:solidFill>
                  <a:schemeClr val="dk1"/>
                </a:solidFill>
              </a:rPr>
              <a:t>Understanding why customers with short tenure churn can help the company implement strategies to improve customer retention early on.</a:t>
            </a:r>
            <a:endParaRPr sz="1750">
              <a:solidFill>
                <a:schemeClr val="dk1"/>
              </a:solidFill>
            </a:endParaRPr>
          </a:p>
        </p:txBody>
      </p:sp>
      <p:pic>
        <p:nvPicPr>
          <p:cNvPr id="3" name="Audio Recording Nov 7, 2024 at 8:57:11 AM">
            <a:hlinkClick r:id="" action="ppaction://media"/>
            <a:extLst>
              <a:ext uri="{FF2B5EF4-FFF2-40B4-BE49-F238E27FC236}">
                <a16:creationId xmlns:a16="http://schemas.microsoft.com/office/drawing/2014/main" id="{10D6081F-53AC-DF0C-C75E-20C9891DAC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0950" y="584601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6"/>
        <p:cNvGrpSpPr/>
        <p:nvPr/>
      </p:nvGrpSpPr>
      <p:grpSpPr>
        <a:xfrm>
          <a:off x="0" y="0"/>
          <a:ext cx="0" cy="0"/>
          <a:chOff x="0" y="0"/>
          <a:chExt cx="0" cy="0"/>
        </a:xfrm>
      </p:grpSpPr>
      <p:sp>
        <p:nvSpPr>
          <p:cNvPr id="197" name="Google Shape;197;g3103fa072fc_0_48"/>
          <p:cNvSpPr txBox="1">
            <a:spLocks noGrp="1"/>
          </p:cNvSpPr>
          <p:nvPr>
            <p:ph type="title"/>
          </p:nvPr>
        </p:nvSpPr>
        <p:spPr>
          <a:xfrm>
            <a:off x="3501000" y="184025"/>
            <a:ext cx="5979900" cy="6039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solidFill>
                  <a:schemeClr val="accent1"/>
                </a:solidFill>
              </a:rPr>
              <a:t>Customer Churn Factors</a:t>
            </a:r>
            <a:endParaRPr>
              <a:solidFill>
                <a:schemeClr val="accent1"/>
              </a:solidFill>
            </a:endParaRPr>
          </a:p>
        </p:txBody>
      </p:sp>
      <p:pic>
        <p:nvPicPr>
          <p:cNvPr id="198" name="Google Shape;198;g3103fa072fc_0_48"/>
          <p:cNvPicPr preferRelativeResize="0"/>
          <p:nvPr/>
        </p:nvPicPr>
        <p:blipFill rotWithShape="1">
          <a:blip r:embed="rId5">
            <a:alphaModFix/>
          </a:blip>
          <a:srcRect t="-4177" r="-8365"/>
          <a:stretch/>
        </p:blipFill>
        <p:spPr>
          <a:xfrm>
            <a:off x="132875" y="3390325"/>
            <a:ext cx="5421749" cy="2752750"/>
          </a:xfrm>
          <a:prstGeom prst="rect">
            <a:avLst/>
          </a:prstGeom>
          <a:noFill/>
          <a:ln>
            <a:noFill/>
          </a:ln>
        </p:spPr>
      </p:pic>
      <p:pic>
        <p:nvPicPr>
          <p:cNvPr id="199" name="Google Shape;199;g3103fa072fc_0_48"/>
          <p:cNvPicPr preferRelativeResize="0"/>
          <p:nvPr/>
        </p:nvPicPr>
        <p:blipFill>
          <a:blip r:embed="rId6">
            <a:alphaModFix/>
          </a:blip>
          <a:stretch>
            <a:fillRect/>
          </a:stretch>
        </p:blipFill>
        <p:spPr>
          <a:xfrm>
            <a:off x="6730450" y="788050"/>
            <a:ext cx="4994575" cy="2752750"/>
          </a:xfrm>
          <a:prstGeom prst="rect">
            <a:avLst/>
          </a:prstGeom>
          <a:noFill/>
          <a:ln>
            <a:noFill/>
          </a:ln>
        </p:spPr>
      </p:pic>
      <p:pic>
        <p:nvPicPr>
          <p:cNvPr id="200" name="Google Shape;200;g3103fa072fc_0_48"/>
          <p:cNvPicPr preferRelativeResize="0"/>
          <p:nvPr/>
        </p:nvPicPr>
        <p:blipFill>
          <a:blip r:embed="rId7">
            <a:alphaModFix/>
          </a:blip>
          <a:stretch>
            <a:fillRect/>
          </a:stretch>
        </p:blipFill>
        <p:spPr>
          <a:xfrm>
            <a:off x="132875" y="788050"/>
            <a:ext cx="4994575" cy="2752750"/>
          </a:xfrm>
          <a:prstGeom prst="rect">
            <a:avLst/>
          </a:prstGeom>
          <a:noFill/>
          <a:ln>
            <a:noFill/>
          </a:ln>
        </p:spPr>
      </p:pic>
      <p:pic>
        <p:nvPicPr>
          <p:cNvPr id="201" name="Google Shape;201;g3103fa072fc_0_48"/>
          <p:cNvPicPr preferRelativeResize="0"/>
          <p:nvPr/>
        </p:nvPicPr>
        <p:blipFill rotWithShape="1">
          <a:blip r:embed="rId8">
            <a:alphaModFix/>
          </a:blip>
          <a:srcRect l="2600" r="-2600"/>
          <a:stretch/>
        </p:blipFill>
        <p:spPr>
          <a:xfrm>
            <a:off x="6730450" y="3465550"/>
            <a:ext cx="5143201" cy="2752750"/>
          </a:xfrm>
          <a:prstGeom prst="rect">
            <a:avLst/>
          </a:prstGeom>
          <a:noFill/>
          <a:ln>
            <a:noFill/>
          </a:ln>
        </p:spPr>
      </p:pic>
      <p:pic>
        <p:nvPicPr>
          <p:cNvPr id="2" name="Audio Recording Nov 7, 2024 at 9:01:40 AM">
            <a:hlinkClick r:id="" action="ppaction://media"/>
            <a:extLst>
              <a:ext uri="{FF2B5EF4-FFF2-40B4-BE49-F238E27FC236}">
                <a16:creationId xmlns:a16="http://schemas.microsoft.com/office/drawing/2014/main" id="{D3525E0C-D055-14C6-DF95-40912E5147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18625" y="60452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2601</Words>
  <Application>Microsoft Macintosh PowerPoint</Application>
  <PresentationFormat>Widescreen</PresentationFormat>
  <Paragraphs>93</Paragraphs>
  <Slides>14</Slides>
  <Notes>14</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Times New Roman</vt:lpstr>
      <vt:lpstr>Calibri</vt:lpstr>
      <vt:lpstr>Roboto Mono</vt:lpstr>
      <vt:lpstr>Arial</vt:lpstr>
      <vt:lpstr>AccentBoxVTI</vt:lpstr>
      <vt:lpstr>AccentBoxVTI</vt:lpstr>
      <vt:lpstr>Telecom Customer Churn</vt:lpstr>
      <vt:lpstr>GOAL</vt:lpstr>
      <vt:lpstr>“The Data”</vt:lpstr>
      <vt:lpstr>PowerPoint Presentation</vt:lpstr>
      <vt:lpstr>Ethical Considerations</vt:lpstr>
      <vt:lpstr>Model Performance</vt:lpstr>
      <vt:lpstr>Distribution of Churn</vt:lpstr>
      <vt:lpstr>Insights for Churn</vt:lpstr>
      <vt:lpstr>Customer Churn Factors</vt:lpstr>
      <vt:lpstr>Correlation Heatmap</vt:lpstr>
      <vt:lpstr>Conclude and Insights</vt:lpstr>
      <vt:lpstr>Future Steps</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Westyn Hilliard</cp:lastModifiedBy>
  <cp:revision>1</cp:revision>
  <dcterms:created xsi:type="dcterms:W3CDTF">2022-04-28T22:32:31Z</dcterms:created>
  <dcterms:modified xsi:type="dcterms:W3CDTF">2024-11-08T17:45:39Z</dcterms:modified>
</cp:coreProperties>
</file>